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media/image1.jpeg" ContentType="image/jpeg"/>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600" u="none">
                <a:solidFill>
                  <a:srgbClr val="000000"/>
                </a:solidFill>
                <a:latin typeface="Arial"/>
              </a:defRPr>
            </a:pPr>
            <a:r>
              <a:rPr b="0" i="0" strike="noStrike" sz="3600" u="none">
                <a:solidFill>
                  <a:srgbClr val="000000"/>
                </a:solidFill>
                <a:latin typeface="Arial"/>
              </a:rPr>
              <a:t>value</a:t>
            </a:r>
          </a:p>
        </c:rich>
      </c:tx>
      <c:layout>
        <c:manualLayout>
          <c:xMode val="edge"/>
          <c:yMode val="edge"/>
          <c:x val="0.473539"/>
          <c:y val="0"/>
          <c:w val="0.0529216"/>
          <c:h val="0.0279815"/>
        </c:manualLayout>
      </c:layout>
      <c:overlay val="1"/>
      <c:spPr>
        <a:noFill/>
        <a:effectLst/>
      </c:spPr>
    </c:title>
    <c:autoTitleDeleted val="1"/>
    <c:plotArea>
      <c:layout>
        <c:manualLayout>
          <c:layoutTarget val="inner"/>
          <c:xMode val="edge"/>
          <c:yMode val="edge"/>
          <c:x val="0.0242389"/>
          <c:y val="0.0279815"/>
          <c:w val="0.970761"/>
          <c:h val="0.912424"/>
        </c:manualLayout>
      </c:layout>
      <c:barChart>
        <c:barDir val="col"/>
        <c:grouping val="clustered"/>
        <c:varyColors val="0"/>
        <c:ser>
          <c:idx val="0"/>
          <c:order val="0"/>
          <c:tx>
            <c:v>value</c:v>
          </c:tx>
          <c:spPr>
            <a:solidFill>
              <a:srgbClr val="075B79"/>
            </a:solidFill>
            <a:ln w="12700" cap="flat">
              <a:noFill/>
              <a:miter lim="400000"/>
            </a:ln>
            <a:effectLst>
              <a:outerShdw sx="100000" sy="100000" kx="0" ky="0" algn="tl" rotWithShape="1" blurRad="50800" dist="38100" dir="2700000">
                <a:srgbClr val="000000">
                  <a:alpha val="40000"/>
                </a:srgbClr>
              </a:outerShdw>
            </a:effectLst>
          </c:spPr>
          <c:invertIfNegative val="0"/>
          <c:dPt>
            <c:idx val="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3"/>
            <c:spPr>
              <a:solidFill>
                <a:srgbClr val="7030A0"/>
              </a:solidFill>
              <a:ln w="12700" cap="flat">
                <a:noFill/>
                <a:miter lim="400000"/>
              </a:ln>
              <a:effectLst>
                <a:outerShdw sx="100000" sy="100000" kx="0" ky="0" algn="tl" rotWithShape="1" blurRad="50800" dist="38100" dir="2700000">
                  <a:srgbClr val="000000">
                    <a:alpha val="40000"/>
                  </a:srgbClr>
                </a:outerShdw>
              </a:effectLst>
            </c:spPr>
          </c:dPt>
          <c:dPt>
            <c:idx val="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7"/>
            <c:spPr>
              <a:solidFill>
                <a:srgbClr val="D48127"/>
              </a:solidFill>
              <a:ln w="12700" cap="flat">
                <a:noFill/>
                <a:miter lim="400000"/>
              </a:ln>
              <a:effectLst>
                <a:outerShdw sx="100000" sy="100000" kx="0" ky="0" algn="tl" rotWithShape="1" blurRad="50800" dist="38100" dir="2700000">
                  <a:srgbClr val="000000">
                    <a:alpha val="40000"/>
                  </a:srgbClr>
                </a:outerShdw>
              </a:effectLst>
            </c:spPr>
          </c:dPt>
          <c:dPt>
            <c:idx val="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2"/>
            <c:spPr>
              <a:solidFill>
                <a:srgbClr val="B3C5CE"/>
              </a:solidFill>
              <a:ln w="12700" cap="flat">
                <a:noFill/>
                <a:miter lim="400000"/>
              </a:ln>
              <a:effectLst>
                <a:outerShdw sx="100000" sy="100000" kx="0" ky="0" algn="tl" rotWithShape="1" blurRad="50800" dist="38100" dir="2700000">
                  <a:srgbClr val="000000">
                    <a:alpha val="40000"/>
                  </a:srgbClr>
                </a:outerShdw>
              </a:effectLst>
            </c:spPr>
          </c:dPt>
          <c:dPt>
            <c:idx val="1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4"/>
            <c:spPr>
              <a:solidFill>
                <a:srgbClr val="66A1B5"/>
              </a:solidFill>
              <a:ln w="12700" cap="flat">
                <a:noFill/>
                <a:miter lim="400000"/>
              </a:ln>
              <a:effectLst>
                <a:outerShdw sx="100000" sy="100000" kx="0" ky="0" algn="tl" rotWithShape="1" blurRad="50800" dist="38100" dir="2700000">
                  <a:srgbClr val="000000">
                    <a:alpha val="40000"/>
                  </a:srgbClr>
                </a:outerShdw>
              </a:effectLst>
            </c:spPr>
          </c:dPt>
          <c:dPt>
            <c:idx val="1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9"/>
            <c:spPr>
              <a:solidFill>
                <a:srgbClr val="075B79"/>
              </a:solidFill>
              <a:ln w="12700" cap="flat">
                <a:noFill/>
                <a:miter lim="400000"/>
              </a:ln>
              <a:effectLst>
                <a:outerShdw sx="100000" sy="100000" kx="0" ky="0" algn="tl" rotWithShape="1" blurRad="50800" dist="38100" dir="2700000">
                  <a:srgbClr val="000000">
                    <a:alpha val="40000"/>
                  </a:srgbClr>
                </a:outerShdw>
              </a:effectLst>
            </c:spPr>
          </c:dPt>
          <c:dLbls>
            <c:dLbl>
              <c:idx val="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showLeaderLines val="0"/>
          </c:dLbls>
          <c:cat>
            <c:strLit>
              <c:ptCount val="30"/>
              <c:pt idx="0">
                <c:v>NL</c:v>
              </c:pt>
              <c:pt idx="1">
                <c:v>UK</c:v>
              </c:pt>
              <c:pt idx="2">
                <c:v>FI</c:v>
              </c:pt>
              <c:pt idx="3">
                <c:v>DK</c:v>
              </c:pt>
              <c:pt idx="4">
                <c:v>EE</c:v>
              </c:pt>
              <c:pt idx="5">
                <c:v>IE</c:v>
              </c:pt>
              <c:pt idx="6">
                <c:v>PT</c:v>
              </c:pt>
              <c:pt idx="7">
                <c:v>SE</c:v>
              </c:pt>
              <c:pt idx="8">
                <c:v>BE</c:v>
              </c:pt>
              <c:pt idx="9">
                <c:v>LU</c:v>
              </c:pt>
              <c:pt idx="10">
                <c:v>MT</c:v>
              </c:pt>
              <c:pt idx="11">
                <c:v>DE</c:v>
              </c:pt>
              <c:pt idx="12">
                <c:v>EU27+UK</c:v>
              </c:pt>
              <c:pt idx="13">
                <c:v>IT</c:v>
              </c:pt>
              <c:pt idx="14">
                <c:v>NO</c:v>
              </c:pt>
              <c:pt idx="15">
                <c:v>SK</c:v>
              </c:pt>
              <c:pt idx="16">
                <c:v>ES</c:v>
              </c:pt>
              <c:pt idx="17">
                <c:v>AT</c:v>
              </c:pt>
              <c:pt idx="18">
                <c:v>SI</c:v>
              </c:pt>
              <c:pt idx="19">
                <c:v>PL</c:v>
              </c:pt>
              <c:pt idx="20">
                <c:v>HU</c:v>
              </c:pt>
              <c:pt idx="21">
                <c:v>LT</c:v>
              </c:pt>
              <c:pt idx="22">
                <c:v>FR</c:v>
              </c:pt>
              <c:pt idx="23">
                <c:v>CY</c:v>
              </c:pt>
              <c:pt idx="24">
                <c:v>RO</c:v>
              </c:pt>
              <c:pt idx="25">
                <c:v>CZ</c:v>
              </c:pt>
              <c:pt idx="26">
                <c:v>LV</c:v>
              </c:pt>
              <c:pt idx="27">
                <c:v>HR</c:v>
              </c:pt>
              <c:pt idx="28">
                <c:v>BG</c:v>
              </c:pt>
              <c:pt idx="29">
                <c:v>EL</c:v>
              </c:pt>
            </c:strLit>
          </c:cat>
          <c:val>
            <c:numLit>
              <c:ptCount val="30"/>
              <c:pt idx="0">
                <c:v>10.000000</c:v>
              </c:pt>
              <c:pt idx="1">
                <c:v>13.000000</c:v>
              </c:pt>
              <c:pt idx="2">
                <c:v>16.000000</c:v>
              </c:pt>
              <c:pt idx="3">
                <c:v>16.000000</c:v>
              </c:pt>
              <c:pt idx="4">
                <c:v>18.000000</c:v>
              </c:pt>
              <c:pt idx="5">
                <c:v>18.000000</c:v>
              </c:pt>
              <c:pt idx="6">
                <c:v>20.000000</c:v>
              </c:pt>
              <c:pt idx="7">
                <c:v>20.000000</c:v>
              </c:pt>
              <c:pt idx="8">
                <c:v>20.000000</c:v>
              </c:pt>
              <c:pt idx="9">
                <c:v>21.000000</c:v>
              </c:pt>
              <c:pt idx="10">
                <c:v>21.000000</c:v>
              </c:pt>
              <c:pt idx="11">
                <c:v>22.000000</c:v>
              </c:pt>
              <c:pt idx="12">
                <c:v>23.000000</c:v>
              </c:pt>
              <c:pt idx="13">
                <c:v>23.000000</c:v>
              </c:pt>
              <c:pt idx="14">
                <c:v>23.000000</c:v>
              </c:pt>
              <c:pt idx="15">
                <c:v>23.000000</c:v>
              </c:pt>
              <c:pt idx="16">
                <c:v>24.000000</c:v>
              </c:pt>
              <c:pt idx="17">
                <c:v>24.000000</c:v>
              </c:pt>
              <c:pt idx="18">
                <c:v>25.000000</c:v>
              </c:pt>
              <c:pt idx="19">
                <c:v>26.000000</c:v>
              </c:pt>
              <c:pt idx="20">
                <c:v>26.000000</c:v>
              </c:pt>
              <c:pt idx="21">
                <c:v>27.000000</c:v>
              </c:pt>
              <c:pt idx="22">
                <c:v>28.000000</c:v>
              </c:pt>
              <c:pt idx="23">
                <c:v>28.000000</c:v>
              </c:pt>
              <c:pt idx="24">
                <c:v>29.000000</c:v>
              </c:pt>
              <c:pt idx="25">
                <c:v>29.000000</c:v>
              </c:pt>
              <c:pt idx="26">
                <c:v>29.000000</c:v>
              </c:pt>
              <c:pt idx="27">
                <c:v>35.000000</c:v>
              </c:pt>
              <c:pt idx="28">
                <c:v>38.000000</c:v>
              </c:pt>
              <c:pt idx="29">
                <c:v>42.000000</c:v>
              </c:pt>
            </c:numLit>
          </c:val>
        </c:ser>
        <c:gapWidth val="100"/>
        <c:overlap val="0"/>
        <c:axId val="2094734552"/>
        <c:axId val="2094734553"/>
      </c:barChart>
      <c:catAx>
        <c:axId val="2094734552"/>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b="0" i="0" strike="noStrike" sz="1600" u="none">
                <a:solidFill>
                  <a:srgbClr val="115168"/>
                </a:solidFill>
                <a:latin typeface="Arial"/>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extTo"/>
        <c:spPr>
          <a:ln w="12700" cap="flat">
            <a:noFill/>
            <a:prstDash val="solid"/>
            <a:miter lim="400000"/>
          </a:ln>
        </c:spPr>
        <c:txPr>
          <a:bodyPr rot="0"/>
          <a:lstStyle/>
          <a:p>
            <a:pPr>
              <a:defRPr b="0" i="0" strike="noStrike" sz="2000" u="none">
                <a:solidFill>
                  <a:srgbClr val="115168"/>
                </a:solidFill>
                <a:latin typeface="Arial"/>
              </a:defRPr>
            </a:pPr>
          </a:p>
        </c:txPr>
        <c:crossAx val="2094734552"/>
        <c:crosses val="autoZero"/>
        <c:crossBetween val="between"/>
        <c:majorUnit val="12.5"/>
        <c:minorUnit val="6.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600" u="none">
                <a:solidFill>
                  <a:srgbClr val="000000"/>
                </a:solidFill>
                <a:latin typeface="Arial"/>
              </a:defRPr>
            </a:pPr>
            <a:r>
              <a:rPr b="0" i="0" strike="noStrike" sz="3600" u="none">
                <a:solidFill>
                  <a:srgbClr val="000000"/>
                </a:solidFill>
                <a:latin typeface="Arial"/>
              </a:rPr>
              <a:t>value</a:t>
            </a:r>
          </a:p>
        </c:rich>
      </c:tx>
      <c:layout>
        <c:manualLayout>
          <c:xMode val="edge"/>
          <c:yMode val="edge"/>
          <c:x val="0.472825"/>
          <c:y val="0"/>
          <c:w val="0.0543504"/>
          <c:h val="0.0288445"/>
        </c:manualLayout>
      </c:layout>
      <c:overlay val="1"/>
      <c:spPr>
        <a:noFill/>
        <a:effectLst/>
      </c:spPr>
    </c:title>
    <c:autoTitleDeleted val="1"/>
    <c:plotArea>
      <c:layout>
        <c:manualLayout>
          <c:layoutTarget val="inner"/>
          <c:xMode val="edge"/>
          <c:yMode val="edge"/>
          <c:x val="0.0354269"/>
          <c:y val="0.0288445"/>
          <c:w val="0.959573"/>
          <c:h val="0.910109"/>
        </c:manualLayout>
      </c:layout>
      <c:barChart>
        <c:barDir val="col"/>
        <c:grouping val="clustered"/>
        <c:varyColors val="0"/>
        <c:ser>
          <c:idx val="0"/>
          <c:order val="0"/>
          <c:tx>
            <c:v>value</c:v>
          </c:tx>
          <c:spPr>
            <a:solidFill>
              <a:srgbClr val="D48127"/>
            </a:solidFill>
            <a:ln w="12700" cap="flat">
              <a:noFill/>
              <a:miter lim="400000"/>
            </a:ln>
            <a:effectLst>
              <a:outerShdw sx="100000" sy="100000" kx="0" ky="0" algn="tl" rotWithShape="1" blurRad="50800" dist="38100" dir="2700000">
                <a:srgbClr val="000000">
                  <a:alpha val="40000"/>
                </a:srgbClr>
              </a:outerShdw>
            </a:effectLst>
          </c:spPr>
          <c:invertIfNegative val="0"/>
          <c:dPt>
            <c:idx val="0"/>
            <c:spPr>
              <a:solidFill>
                <a:srgbClr val="D48127"/>
              </a:solidFill>
              <a:ln w="12700" cap="flat">
                <a:noFill/>
                <a:miter lim="400000"/>
              </a:ln>
              <a:effectLst>
                <a:outerShdw sx="100000" sy="100000" kx="0" ky="0" algn="tl" rotWithShape="1" blurRad="50800" dist="38100" dir="2700000">
                  <a:srgbClr val="000000">
                    <a:alpha val="40000"/>
                  </a:srgbClr>
                </a:outerShdw>
              </a:effectLst>
            </c:spPr>
          </c:dPt>
          <c:dPt>
            <c:idx val="1"/>
            <c:spPr>
              <a:solidFill>
                <a:srgbClr val="66A1B5"/>
              </a:solidFill>
              <a:ln w="12700" cap="flat">
                <a:noFill/>
                <a:miter lim="400000"/>
              </a:ln>
              <a:effectLst>
                <a:outerShdw sx="100000" sy="100000" kx="0" ky="0" algn="tl" rotWithShape="1" blurRad="50800" dist="38100" dir="2700000">
                  <a:srgbClr val="000000">
                    <a:alpha val="40000"/>
                  </a:srgbClr>
                </a:outerShdw>
              </a:effectLst>
            </c:spPr>
          </c:dPt>
          <c:dPt>
            <c:idx val="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5"/>
            <c:spPr>
              <a:solidFill>
                <a:srgbClr val="7030A0"/>
              </a:solidFill>
              <a:ln w="12700" cap="flat">
                <a:noFill/>
                <a:miter lim="400000"/>
              </a:ln>
              <a:effectLst>
                <a:outerShdw sx="100000" sy="100000" kx="0" ky="0" algn="tl" rotWithShape="1" blurRad="50800" dist="38100" dir="2700000">
                  <a:srgbClr val="000000">
                    <a:alpha val="40000"/>
                  </a:srgbClr>
                </a:outerShdw>
              </a:effectLst>
            </c:spPr>
          </c:dPt>
          <c:dPt>
            <c:idx val="6"/>
            <c:spPr>
              <a:solidFill>
                <a:srgbClr val="DA9040"/>
              </a:solidFill>
              <a:ln w="12700" cap="flat">
                <a:noFill/>
                <a:miter lim="400000"/>
              </a:ln>
              <a:effectLst>
                <a:outerShdw sx="100000" sy="100000" kx="0" ky="0" algn="tl" rotWithShape="1" blurRad="50800" dist="38100" dir="2700000">
                  <a:srgbClr val="000000">
                    <a:alpha val="40000"/>
                  </a:srgbClr>
                </a:outerShdw>
              </a:effectLst>
            </c:spPr>
          </c:dPt>
          <c:dPt>
            <c:idx val="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1"/>
            <c:spPr>
              <a:solidFill>
                <a:srgbClr val="B3C5CE"/>
              </a:solidFill>
              <a:ln w="12700" cap="flat">
                <a:noFill/>
                <a:miter lim="400000"/>
              </a:ln>
              <a:effectLst>
                <a:outerShdw sx="100000" sy="100000" kx="0" ky="0" algn="tl" rotWithShape="1" blurRad="50800" dist="38100" dir="2700000">
                  <a:srgbClr val="000000">
                    <a:alpha val="40000"/>
                  </a:srgbClr>
                </a:outerShdw>
              </a:effectLst>
            </c:spPr>
          </c:dPt>
          <c:dPt>
            <c:idx val="12"/>
            <c:spPr>
              <a:solidFill>
                <a:srgbClr val="DF9F5A"/>
              </a:solidFill>
              <a:ln w="12700" cap="flat">
                <a:noFill/>
                <a:miter lim="400000"/>
              </a:ln>
              <a:effectLst>
                <a:outerShdw sx="100000" sy="100000" kx="0" ky="0" algn="tl" rotWithShape="1" blurRad="50800" dist="38100" dir="2700000">
                  <a:srgbClr val="000000">
                    <a:alpha val="40000"/>
                  </a:srgbClr>
                </a:outerShdw>
              </a:effectLst>
            </c:spPr>
          </c:dPt>
          <c:dPt>
            <c:idx val="1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8"/>
            <c:spPr>
              <a:solidFill>
                <a:srgbClr val="E5AF75"/>
              </a:solidFill>
              <a:ln w="12700" cap="flat">
                <a:noFill/>
                <a:miter lim="400000"/>
              </a:ln>
              <a:effectLst>
                <a:outerShdw sx="100000" sy="100000" kx="0" ky="0" algn="tl" rotWithShape="1" blurRad="50800" dist="38100" dir="2700000">
                  <a:srgbClr val="000000">
                    <a:alpha val="40000"/>
                  </a:srgbClr>
                </a:outerShdw>
              </a:effectLst>
            </c:spPr>
          </c:dPt>
          <c:dPt>
            <c:idx val="1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4"/>
            <c:spPr>
              <a:solidFill>
                <a:srgbClr val="EBC091"/>
              </a:solidFill>
              <a:ln w="12700" cap="flat">
                <a:noFill/>
                <a:miter lim="400000"/>
              </a:ln>
              <a:effectLst>
                <a:outerShdw sx="100000" sy="100000" kx="0" ky="0" algn="tl" rotWithShape="1" blurRad="50800" dist="38100" dir="2700000">
                  <a:srgbClr val="000000">
                    <a:alpha val="40000"/>
                  </a:srgbClr>
                </a:outerShdw>
              </a:effectLst>
            </c:spPr>
          </c:dPt>
          <c:dPt>
            <c:idx val="2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30"/>
            <c:spPr>
              <a:solidFill>
                <a:srgbClr val="F1D1AF"/>
              </a:solidFill>
              <a:ln w="12700" cap="flat">
                <a:noFill/>
                <a:miter lim="400000"/>
              </a:ln>
              <a:effectLst>
                <a:outerShdw sx="100000" sy="100000" kx="0" ky="0" algn="tl" rotWithShape="1" blurRad="50800" dist="38100" dir="2700000">
                  <a:srgbClr val="000000">
                    <a:alpha val="40000"/>
                  </a:srgbClr>
                </a:outerShdw>
              </a:effectLst>
            </c:spPr>
          </c:dPt>
          <c:dLbls>
            <c:dLbl>
              <c:idx val="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3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showLeaderLines val="0"/>
          </c:dLbls>
          <c:cat>
            <c:strLit>
              <c:ptCount val="31"/>
              <c:pt idx="0">
                <c:v>SE</c:v>
              </c:pt>
              <c:pt idx="1">
                <c:v>NO</c:v>
              </c:pt>
              <c:pt idx="2">
                <c:v>NL</c:v>
              </c:pt>
              <c:pt idx="3">
                <c:v>UK</c:v>
              </c:pt>
              <c:pt idx="4">
                <c:v>FI</c:v>
              </c:pt>
              <c:pt idx="5">
                <c:v>DK</c:v>
              </c:pt>
              <c:pt idx="6">
                <c:v>IE</c:v>
              </c:pt>
              <c:pt idx="7">
                <c:v>EE</c:v>
              </c:pt>
              <c:pt idx="8">
                <c:v>MT</c:v>
              </c:pt>
              <c:pt idx="9">
                <c:v>PT</c:v>
              </c:pt>
              <c:pt idx="10">
                <c:v>BE</c:v>
              </c:pt>
              <c:pt idx="11">
                <c:v>EU27+UK</c:v>
              </c:pt>
              <c:pt idx="12">
                <c:v>IT</c:v>
              </c:pt>
              <c:pt idx="13">
                <c:v>LU</c:v>
              </c:pt>
              <c:pt idx="14">
                <c:v>DE</c:v>
              </c:pt>
              <c:pt idx="15">
                <c:v>ES</c:v>
              </c:pt>
              <c:pt idx="16">
                <c:v>SK</c:v>
              </c:pt>
              <c:pt idx="17">
                <c:v>AT</c:v>
              </c:pt>
              <c:pt idx="18">
                <c:v>PL</c:v>
              </c:pt>
              <c:pt idx="19">
                <c:v>SI</c:v>
              </c:pt>
              <c:pt idx="20">
                <c:v>CH</c:v>
              </c:pt>
              <c:pt idx="21">
                <c:v>FR</c:v>
              </c:pt>
              <c:pt idx="22">
                <c:v>LT</c:v>
              </c:pt>
              <c:pt idx="23">
                <c:v>HU</c:v>
              </c:pt>
              <c:pt idx="24">
                <c:v>CY</c:v>
              </c:pt>
              <c:pt idx="25">
                <c:v>RO</c:v>
              </c:pt>
              <c:pt idx="26">
                <c:v>CZ</c:v>
              </c:pt>
              <c:pt idx="27">
                <c:v>LV</c:v>
              </c:pt>
              <c:pt idx="28">
                <c:v>HR</c:v>
              </c:pt>
              <c:pt idx="29">
                <c:v>BG</c:v>
              </c:pt>
              <c:pt idx="30">
                <c:v>EL</c:v>
              </c:pt>
            </c:strLit>
          </c:cat>
          <c:val>
            <c:numLit>
              <c:ptCount val="31"/>
              <c:pt idx="0">
                <c:v>7.000000</c:v>
              </c:pt>
              <c:pt idx="1">
                <c:v>9.000000</c:v>
              </c:pt>
              <c:pt idx="2">
                <c:v>12.000000</c:v>
              </c:pt>
              <c:pt idx="3">
                <c:v>12.000000</c:v>
              </c:pt>
              <c:pt idx="4">
                <c:v>15.000000</c:v>
              </c:pt>
              <c:pt idx="5">
                <c:v>16.000000</c:v>
              </c:pt>
              <c:pt idx="6">
                <c:v>18.000000</c:v>
              </c:pt>
              <c:pt idx="7">
                <c:v>18.000000</c:v>
              </c:pt>
              <c:pt idx="8">
                <c:v>20.000000</c:v>
              </c:pt>
              <c:pt idx="9">
                <c:v>21.000000</c:v>
              </c:pt>
              <c:pt idx="10">
                <c:v>21.000000</c:v>
              </c:pt>
              <c:pt idx="11">
                <c:v>23.000000</c:v>
              </c:pt>
              <c:pt idx="12">
                <c:v>23.000000</c:v>
              </c:pt>
              <c:pt idx="13">
                <c:v>23.000000</c:v>
              </c:pt>
              <c:pt idx="14">
                <c:v>23.000000</c:v>
              </c:pt>
              <c:pt idx="15">
                <c:v>24.000000</c:v>
              </c:pt>
              <c:pt idx="16">
                <c:v>25.000000</c:v>
              </c:pt>
              <c:pt idx="17">
                <c:v>25.000000</c:v>
              </c:pt>
              <c:pt idx="18">
                <c:v>26.000000</c:v>
              </c:pt>
              <c:pt idx="19">
                <c:v>27.000000</c:v>
              </c:pt>
              <c:pt idx="20">
                <c:v>27.100000</c:v>
              </c:pt>
              <c:pt idx="21">
                <c:v>28.000000</c:v>
              </c:pt>
              <c:pt idx="22">
                <c:v>28.000000</c:v>
              </c:pt>
              <c:pt idx="23">
                <c:v>28.000000</c:v>
              </c:pt>
              <c:pt idx="24">
                <c:v>28.000000</c:v>
              </c:pt>
              <c:pt idx="25">
                <c:v>30.000000</c:v>
              </c:pt>
              <c:pt idx="26">
                <c:v>30.000000</c:v>
              </c:pt>
              <c:pt idx="27">
                <c:v>32.000000</c:v>
              </c:pt>
              <c:pt idx="28">
                <c:v>36.000000</c:v>
              </c:pt>
              <c:pt idx="29">
                <c:v>38.000000</c:v>
              </c:pt>
              <c:pt idx="30">
                <c:v>42.000000</c:v>
              </c:pt>
            </c:numLit>
          </c:val>
        </c:ser>
        <c:gapWidth val="100"/>
        <c:overlap val="0"/>
        <c:axId val="2094734552"/>
        <c:axId val="2094734553"/>
      </c:barChart>
      <c:catAx>
        <c:axId val="2094734552"/>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b="0" i="0" strike="noStrike" sz="1600" u="none">
                <a:solidFill>
                  <a:srgbClr val="115168"/>
                </a:solidFill>
                <a:latin typeface="Arial"/>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extTo"/>
        <c:spPr>
          <a:ln w="12700" cap="flat">
            <a:noFill/>
            <a:prstDash val="solid"/>
            <a:miter lim="400000"/>
          </a:ln>
        </c:spPr>
        <c:txPr>
          <a:bodyPr rot="0"/>
          <a:lstStyle/>
          <a:p>
            <a:pPr>
              <a:defRPr b="0" i="0" strike="noStrike" sz="2000" u="none">
                <a:solidFill>
                  <a:srgbClr val="115168"/>
                </a:solidFill>
                <a:latin typeface="Arial"/>
              </a:defRPr>
            </a:pPr>
          </a:p>
        </c:txPr>
        <c:crossAx val="2094734552"/>
        <c:crosses val="autoZero"/>
        <c:crossBetween val="between"/>
        <c:majorUnit val="12.5"/>
        <c:minorUnit val="6.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600" u="none">
                <a:solidFill>
                  <a:srgbClr val="000000"/>
                </a:solidFill>
                <a:latin typeface="Arial"/>
              </a:defRPr>
            </a:pPr>
            <a:r>
              <a:rPr b="0" i="0" strike="noStrike" sz="3600" u="none">
                <a:solidFill>
                  <a:srgbClr val="000000"/>
                </a:solidFill>
                <a:latin typeface="Arial"/>
              </a:rPr>
              <a:t>value</a:t>
            </a:r>
          </a:p>
        </c:rich>
      </c:tx>
      <c:layout>
        <c:manualLayout>
          <c:xMode val="edge"/>
          <c:yMode val="edge"/>
          <c:x val="0.47424"/>
          <c:y val="0"/>
          <c:w val="0.051521"/>
          <c:h val="0.0276549"/>
        </c:manualLayout>
      </c:layout>
      <c:overlay val="1"/>
      <c:spPr>
        <a:noFill/>
        <a:effectLst/>
      </c:spPr>
    </c:title>
    <c:autoTitleDeleted val="1"/>
    <c:plotArea>
      <c:layout>
        <c:manualLayout>
          <c:layoutTarget val="inner"/>
          <c:xMode val="edge"/>
          <c:yMode val="edge"/>
          <c:x val="0.0335826"/>
          <c:y val="0.0276549"/>
          <c:w val="0.961417"/>
          <c:h val="0.9133"/>
        </c:manualLayout>
      </c:layout>
      <c:barChart>
        <c:barDir val="col"/>
        <c:grouping val="clustered"/>
        <c:varyColors val="0"/>
        <c:ser>
          <c:idx val="0"/>
          <c:order val="0"/>
          <c:tx>
            <c:v>value</c:v>
          </c:tx>
          <c:spPr>
            <a:solidFill>
              <a:srgbClr val="D48127"/>
            </a:solidFill>
            <a:ln w="12700" cap="flat">
              <a:noFill/>
              <a:miter lim="400000"/>
            </a:ln>
            <a:effectLst>
              <a:outerShdw sx="100000" sy="100000" kx="0" ky="0" algn="tl" rotWithShape="1" blurRad="50800" dist="38100" dir="2700000">
                <a:srgbClr val="000000">
                  <a:alpha val="40000"/>
                </a:srgbClr>
              </a:outerShdw>
            </a:effectLst>
          </c:spPr>
          <c:invertIfNegative val="0"/>
          <c:dPt>
            <c:idx val="0"/>
            <c:spPr>
              <a:solidFill>
                <a:srgbClr val="D48127"/>
              </a:solidFill>
              <a:ln w="12700" cap="flat">
                <a:noFill/>
                <a:miter lim="400000"/>
              </a:ln>
              <a:effectLst>
                <a:outerShdw sx="100000" sy="100000" kx="0" ky="0" algn="tl" rotWithShape="1" blurRad="50800" dist="38100" dir="2700000">
                  <a:srgbClr val="000000">
                    <a:alpha val="40000"/>
                  </a:srgbClr>
                </a:outerShdw>
              </a:effectLst>
            </c:spPr>
          </c:dPt>
          <c:dPt>
            <c:idx val="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6"/>
            <c:spPr>
              <a:solidFill>
                <a:srgbClr val="DA9040"/>
              </a:solidFill>
              <a:ln w="12700" cap="flat">
                <a:noFill/>
                <a:miter lim="400000"/>
              </a:ln>
              <a:effectLst>
                <a:outerShdw sx="100000" sy="100000" kx="0" ky="0" algn="tl" rotWithShape="1" blurRad="50800" dist="38100" dir="2700000">
                  <a:srgbClr val="000000">
                    <a:alpha val="40000"/>
                  </a:srgbClr>
                </a:outerShdw>
              </a:effectLst>
            </c:spPr>
          </c:dPt>
          <c:dPt>
            <c:idx val="7"/>
            <c:spPr>
              <a:solidFill>
                <a:srgbClr val="7030A0"/>
              </a:solidFill>
              <a:ln w="12700" cap="flat">
                <a:noFill/>
                <a:miter lim="400000"/>
              </a:ln>
              <a:effectLst>
                <a:outerShdw sx="100000" sy="100000" kx="0" ky="0" algn="tl" rotWithShape="1" blurRad="50800" dist="38100" dir="2700000">
                  <a:srgbClr val="000000">
                    <a:alpha val="40000"/>
                  </a:srgbClr>
                </a:outerShdw>
              </a:effectLst>
            </c:spPr>
          </c:dPt>
          <c:dPt>
            <c:idx val="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2"/>
            <c:spPr>
              <a:solidFill>
                <a:srgbClr val="DF9F5A"/>
              </a:solidFill>
              <a:ln w="12700" cap="flat">
                <a:noFill/>
                <a:miter lim="400000"/>
              </a:ln>
              <a:effectLst>
                <a:outerShdw sx="100000" sy="100000" kx="0" ky="0" algn="tl" rotWithShape="1" blurRad="50800" dist="38100" dir="2700000">
                  <a:srgbClr val="000000">
                    <a:alpha val="40000"/>
                  </a:srgbClr>
                </a:outerShdw>
              </a:effectLst>
            </c:spPr>
          </c:dPt>
          <c:dPt>
            <c:idx val="1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7"/>
            <c:spPr>
              <a:solidFill>
                <a:srgbClr val="B3C5CE"/>
              </a:solidFill>
              <a:ln w="12700" cap="flat">
                <a:noFill/>
                <a:miter lim="400000"/>
              </a:ln>
              <a:effectLst>
                <a:outerShdw sx="100000" sy="100000" kx="0" ky="0" algn="tl" rotWithShape="1" blurRad="50800" dist="38100" dir="2700000">
                  <a:srgbClr val="000000">
                    <a:alpha val="40000"/>
                  </a:srgbClr>
                </a:outerShdw>
              </a:effectLst>
            </c:spPr>
          </c:dPt>
          <c:dPt>
            <c:idx val="18"/>
            <c:spPr>
              <a:solidFill>
                <a:srgbClr val="E5AF75"/>
              </a:solidFill>
              <a:ln w="12700" cap="flat">
                <a:noFill/>
                <a:miter lim="400000"/>
              </a:ln>
              <a:effectLst>
                <a:outerShdw sx="100000" sy="100000" kx="0" ky="0" algn="tl" rotWithShape="1" blurRad="50800" dist="38100" dir="2700000">
                  <a:srgbClr val="000000">
                    <a:alpha val="40000"/>
                  </a:srgbClr>
                </a:outerShdw>
              </a:effectLst>
            </c:spPr>
          </c:dPt>
          <c:dPt>
            <c:idx val="1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4"/>
            <c:spPr>
              <a:solidFill>
                <a:srgbClr val="EBC091"/>
              </a:solidFill>
              <a:ln w="12700" cap="flat">
                <a:noFill/>
                <a:miter lim="400000"/>
              </a:ln>
              <a:effectLst>
                <a:outerShdw sx="100000" sy="100000" kx="0" ky="0" algn="tl" rotWithShape="1" blurRad="50800" dist="38100" dir="2700000">
                  <a:srgbClr val="000000">
                    <a:alpha val="40000"/>
                  </a:srgbClr>
                </a:outerShdw>
              </a:effectLst>
            </c:spPr>
          </c:dPt>
          <c:dPt>
            <c:idx val="2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8"/>
            <c:spPr>
              <a:solidFill>
                <a:srgbClr val="075B79"/>
              </a:solidFill>
              <a:ln w="12700" cap="flat">
                <a:noFill/>
                <a:miter lim="400000"/>
              </a:ln>
              <a:effectLst>
                <a:outerShdw sx="100000" sy="100000" kx="0" ky="0" algn="tl" rotWithShape="1" blurRad="50800" dist="38100" dir="2700000">
                  <a:srgbClr val="000000">
                    <a:alpha val="40000"/>
                  </a:srgbClr>
                </a:outerShdw>
              </a:effectLst>
            </c:spPr>
          </c:dPt>
          <c:dLbls>
            <c:dLbl>
              <c:idx val="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showLeaderLines val="0"/>
          </c:dLbls>
          <c:cat>
            <c:strLit>
              <c:ptCount val="29"/>
              <c:pt idx="0">
                <c:v>SE</c:v>
              </c:pt>
              <c:pt idx="1">
                <c:v>FR</c:v>
              </c:pt>
              <c:pt idx="2">
                <c:v>FI</c:v>
              </c:pt>
              <c:pt idx="3">
                <c:v>ES</c:v>
              </c:pt>
              <c:pt idx="4">
                <c:v>NL</c:v>
              </c:pt>
              <c:pt idx="5">
                <c:v>EE</c:v>
              </c:pt>
              <c:pt idx="6">
                <c:v>LT</c:v>
              </c:pt>
              <c:pt idx="7">
                <c:v>DK</c:v>
              </c:pt>
              <c:pt idx="8">
                <c:v>LV</c:v>
              </c:pt>
              <c:pt idx="9">
                <c:v>UK</c:v>
              </c:pt>
              <c:pt idx="10">
                <c:v>IT</c:v>
              </c:pt>
              <c:pt idx="11">
                <c:v>PT</c:v>
              </c:pt>
              <c:pt idx="12">
                <c:v>BE</c:v>
              </c:pt>
              <c:pt idx="13">
                <c:v>IE</c:v>
              </c:pt>
              <c:pt idx="14">
                <c:v>LU</c:v>
              </c:pt>
              <c:pt idx="15">
                <c:v>SK</c:v>
              </c:pt>
              <c:pt idx="16">
                <c:v>MT</c:v>
              </c:pt>
              <c:pt idx="17">
                <c:v>EU27+UK</c:v>
              </c:pt>
              <c:pt idx="18">
                <c:v>SI</c:v>
              </c:pt>
              <c:pt idx="19">
                <c:v>CZ</c:v>
              </c:pt>
              <c:pt idx="20">
                <c:v>DE</c:v>
              </c:pt>
              <c:pt idx="21">
                <c:v>BG</c:v>
              </c:pt>
              <c:pt idx="22">
                <c:v>HU</c:v>
              </c:pt>
              <c:pt idx="23">
                <c:v>PL</c:v>
              </c:pt>
              <c:pt idx="24">
                <c:v>RO</c:v>
              </c:pt>
              <c:pt idx="25">
                <c:v>CY</c:v>
              </c:pt>
              <c:pt idx="26">
                <c:v>AT</c:v>
              </c:pt>
              <c:pt idx="27">
                <c:v>HR</c:v>
              </c:pt>
              <c:pt idx="28">
                <c:v>EL</c:v>
              </c:pt>
            </c:strLit>
          </c:cat>
          <c:val>
            <c:numLit>
              <c:ptCount val="29"/>
              <c:pt idx="0">
                <c:v>9.100000</c:v>
              </c:pt>
              <c:pt idx="1">
                <c:v>11.800000</c:v>
              </c:pt>
              <c:pt idx="2">
                <c:v>11.900000</c:v>
              </c:pt>
              <c:pt idx="3">
                <c:v>12.000000</c:v>
              </c:pt>
              <c:pt idx="4">
                <c:v>12.300000</c:v>
              </c:pt>
              <c:pt idx="5">
                <c:v>12.500000</c:v>
              </c:pt>
              <c:pt idx="6">
                <c:v>12.600000</c:v>
              </c:pt>
              <c:pt idx="7">
                <c:v>12.700000</c:v>
              </c:pt>
              <c:pt idx="8">
                <c:v>12.700000</c:v>
              </c:pt>
              <c:pt idx="9">
                <c:v>12.800000</c:v>
              </c:pt>
              <c:pt idx="10">
                <c:v>12.800000</c:v>
              </c:pt>
              <c:pt idx="11">
                <c:v>12.900000</c:v>
              </c:pt>
              <c:pt idx="12">
                <c:v>12.900000</c:v>
              </c:pt>
              <c:pt idx="13">
                <c:v>13.100000</c:v>
              </c:pt>
              <c:pt idx="14">
                <c:v>13.500000</c:v>
              </c:pt>
              <c:pt idx="15">
                <c:v>13.700000</c:v>
              </c:pt>
              <c:pt idx="16">
                <c:v>14.000000</c:v>
              </c:pt>
              <c:pt idx="17">
                <c:v>14.200000</c:v>
              </c:pt>
              <c:pt idx="18">
                <c:v>14.300000</c:v>
              </c:pt>
              <c:pt idx="19">
                <c:v>15.400000</c:v>
              </c:pt>
              <c:pt idx="20">
                <c:v>15.400000</c:v>
              </c:pt>
              <c:pt idx="21">
                <c:v>15.700000</c:v>
              </c:pt>
              <c:pt idx="22">
                <c:v>15.900000</c:v>
              </c:pt>
              <c:pt idx="23">
                <c:v>16.400000</c:v>
              </c:pt>
              <c:pt idx="24">
                <c:v>16.900000</c:v>
              </c:pt>
              <c:pt idx="25">
                <c:v>16.900000</c:v>
              </c:pt>
              <c:pt idx="26">
                <c:v>18.000000</c:v>
              </c:pt>
              <c:pt idx="27">
                <c:v>18.300000</c:v>
              </c:pt>
              <c:pt idx="28">
                <c:v>18.700000</c:v>
              </c:pt>
            </c:numLit>
          </c:val>
        </c:ser>
        <c:gapWidth val="100"/>
        <c:overlap val="0"/>
        <c:axId val="2094734552"/>
        <c:axId val="2094734553"/>
      </c:barChart>
      <c:catAx>
        <c:axId val="2094734552"/>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b="0" i="0" strike="noStrike" sz="1600" u="none">
                <a:solidFill>
                  <a:srgbClr val="115168"/>
                </a:solidFill>
                <a:latin typeface="Arial"/>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extTo"/>
        <c:spPr>
          <a:ln w="12700" cap="flat">
            <a:noFill/>
            <a:prstDash val="solid"/>
            <a:miter lim="400000"/>
          </a:ln>
        </c:spPr>
        <c:txPr>
          <a:bodyPr rot="0"/>
          <a:lstStyle/>
          <a:p>
            <a:pPr>
              <a:defRPr b="0" i="0" strike="noStrike" sz="2000" u="none">
                <a:solidFill>
                  <a:srgbClr val="115168"/>
                </a:solidFill>
                <a:latin typeface="Arial"/>
              </a:defRPr>
            </a:pPr>
          </a:p>
        </c:txPr>
        <c:crossAx val="2094734552"/>
        <c:crosses val="autoZero"/>
        <c:crossBetween val="between"/>
        <c:majorUnit val="4.75"/>
        <c:minorUnit val="2.37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600" u="none">
                <a:solidFill>
                  <a:srgbClr val="000000"/>
                </a:solidFill>
                <a:latin typeface="Arial"/>
              </a:defRPr>
            </a:pPr>
            <a:r>
              <a:rPr b="0" i="0" strike="noStrike" sz="3600" u="none">
                <a:solidFill>
                  <a:srgbClr val="000000"/>
                </a:solidFill>
                <a:latin typeface="Arial"/>
              </a:rPr>
              <a:t>value</a:t>
            </a:r>
          </a:p>
        </c:rich>
      </c:tx>
      <c:layout>
        <c:manualLayout>
          <c:xMode val="edge"/>
          <c:yMode val="edge"/>
          <c:x val="0.472679"/>
          <c:y val="0"/>
          <c:w val="0.0546429"/>
          <c:h val="0.0298355"/>
        </c:manualLayout>
      </c:layout>
      <c:overlay val="1"/>
      <c:spPr>
        <a:noFill/>
        <a:effectLst/>
      </c:spPr>
    </c:title>
    <c:autoTitleDeleted val="1"/>
    <c:plotArea>
      <c:layout>
        <c:manualLayout>
          <c:layoutTarget val="inner"/>
          <c:xMode val="edge"/>
          <c:yMode val="edge"/>
          <c:x val="0.0250273"/>
          <c:y val="0.0298355"/>
          <c:w val="0.969973"/>
          <c:h val="0.90745"/>
        </c:manualLayout>
      </c:layout>
      <c:barChart>
        <c:barDir val="col"/>
        <c:grouping val="clustered"/>
        <c:varyColors val="0"/>
        <c:ser>
          <c:idx val="0"/>
          <c:order val="0"/>
          <c:tx>
            <c:v>value</c:v>
          </c:tx>
          <c:spPr>
            <a:solidFill>
              <a:srgbClr val="D48127"/>
            </a:solidFill>
            <a:ln w="12700" cap="flat">
              <a:noFill/>
              <a:miter lim="400000"/>
            </a:ln>
            <a:effectLst>
              <a:outerShdw sx="100000" sy="100000" kx="0" ky="0" algn="tl" rotWithShape="1" blurRad="50800" dist="38100" dir="2700000">
                <a:srgbClr val="000000">
                  <a:alpha val="40000"/>
                </a:srgbClr>
              </a:outerShdw>
            </a:effectLst>
          </c:spPr>
          <c:invertIfNegative val="0"/>
          <c:dPt>
            <c:idx val="0"/>
            <c:spPr>
              <a:solidFill>
                <a:srgbClr val="D48127"/>
              </a:solidFill>
              <a:ln w="12700" cap="flat">
                <a:noFill/>
                <a:miter lim="400000"/>
              </a:ln>
              <a:effectLst>
                <a:outerShdw sx="100000" sy="100000" kx="0" ky="0" algn="tl" rotWithShape="1" blurRad="50800" dist="38100" dir="2700000">
                  <a:srgbClr val="000000">
                    <a:alpha val="40000"/>
                  </a:srgbClr>
                </a:outerShdw>
              </a:effectLst>
            </c:spPr>
          </c:dPt>
          <c:dPt>
            <c:idx val="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5"/>
            <c:spPr>
              <a:solidFill>
                <a:srgbClr val="7030A0"/>
              </a:solidFill>
              <a:ln w="12700" cap="flat">
                <a:noFill/>
                <a:miter lim="400000"/>
              </a:ln>
              <a:effectLst>
                <a:outerShdw sx="100000" sy="100000" kx="0" ky="0" algn="tl" rotWithShape="1" blurRad="50800" dist="38100" dir="2700000">
                  <a:srgbClr val="000000">
                    <a:alpha val="40000"/>
                  </a:srgbClr>
                </a:outerShdw>
              </a:effectLst>
            </c:spPr>
          </c:dPt>
          <c:dPt>
            <c:idx val="6"/>
            <c:spPr>
              <a:solidFill>
                <a:srgbClr val="DA9040"/>
              </a:solidFill>
              <a:ln w="12700" cap="flat">
                <a:noFill/>
                <a:miter lim="400000"/>
              </a:ln>
              <a:effectLst>
                <a:outerShdw sx="100000" sy="100000" kx="0" ky="0" algn="tl" rotWithShape="1" blurRad="50800" dist="38100" dir="2700000">
                  <a:srgbClr val="000000">
                    <a:alpha val="40000"/>
                  </a:srgbClr>
                </a:outerShdw>
              </a:effectLst>
            </c:spPr>
          </c:dPt>
          <c:dPt>
            <c:idx val="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8"/>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1"/>
            <c:spPr>
              <a:solidFill>
                <a:srgbClr val="B3C5CE"/>
              </a:solidFill>
              <a:ln w="12700" cap="flat">
                <a:noFill/>
                <a:miter lim="400000"/>
              </a:ln>
              <a:effectLst>
                <a:outerShdw sx="100000" sy="100000" kx="0" ky="0" algn="tl" rotWithShape="1" blurRad="50800" dist="38100" dir="2700000">
                  <a:srgbClr val="000000">
                    <a:alpha val="40000"/>
                  </a:srgbClr>
                </a:outerShdw>
              </a:effectLst>
            </c:spPr>
          </c:dPt>
          <c:dPt>
            <c:idx val="12"/>
            <c:spPr>
              <a:solidFill>
                <a:srgbClr val="DF9F5A"/>
              </a:solidFill>
              <a:ln w="12700" cap="flat">
                <a:noFill/>
                <a:miter lim="400000"/>
              </a:ln>
              <a:effectLst>
                <a:outerShdw sx="100000" sy="100000" kx="0" ky="0" algn="tl" rotWithShape="1" blurRad="50800" dist="38100" dir="2700000">
                  <a:srgbClr val="000000">
                    <a:alpha val="40000"/>
                  </a:srgbClr>
                </a:outerShdw>
              </a:effectLst>
            </c:spPr>
          </c:dPt>
          <c:dPt>
            <c:idx val="1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4"/>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18"/>
            <c:spPr>
              <a:solidFill>
                <a:srgbClr val="E5AF75"/>
              </a:solidFill>
              <a:ln w="12700" cap="flat">
                <a:noFill/>
                <a:miter lim="400000"/>
              </a:ln>
              <a:effectLst>
                <a:outerShdw sx="100000" sy="100000" kx="0" ky="0" algn="tl" rotWithShape="1" blurRad="50800" dist="38100" dir="2700000">
                  <a:srgbClr val="000000">
                    <a:alpha val="40000"/>
                  </a:srgbClr>
                </a:outerShdw>
              </a:effectLst>
            </c:spPr>
          </c:dPt>
          <c:dPt>
            <c:idx val="19"/>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0"/>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1"/>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2"/>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3"/>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4"/>
            <c:spPr>
              <a:solidFill>
                <a:srgbClr val="EBC091"/>
              </a:solidFill>
              <a:ln w="12700" cap="flat">
                <a:noFill/>
                <a:miter lim="400000"/>
              </a:ln>
              <a:effectLst>
                <a:outerShdw sx="100000" sy="100000" kx="0" ky="0" algn="tl" rotWithShape="1" blurRad="50800" dist="38100" dir="2700000">
                  <a:srgbClr val="000000">
                    <a:alpha val="40000"/>
                  </a:srgbClr>
                </a:outerShdw>
              </a:effectLst>
            </c:spPr>
          </c:dPt>
          <c:dPt>
            <c:idx val="25"/>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6"/>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7"/>
            <c:spPr>
              <a:solidFill>
                <a:srgbClr val="075B79"/>
              </a:solidFill>
              <a:ln w="12700" cap="flat">
                <a:noFill/>
                <a:miter lim="400000"/>
              </a:ln>
              <a:effectLst>
                <a:outerShdw sx="100000" sy="100000" kx="0" ky="0" algn="tl" rotWithShape="1" blurRad="50800" dist="38100" dir="2700000">
                  <a:srgbClr val="000000">
                    <a:alpha val="40000"/>
                  </a:srgbClr>
                </a:outerShdw>
              </a:effectLst>
            </c:spPr>
          </c:dPt>
          <c:dPt>
            <c:idx val="28"/>
            <c:spPr>
              <a:solidFill>
                <a:srgbClr val="075B79"/>
              </a:solidFill>
              <a:ln w="12700" cap="flat">
                <a:noFill/>
                <a:miter lim="400000"/>
              </a:ln>
              <a:effectLst>
                <a:outerShdw sx="100000" sy="100000" kx="0" ky="0" algn="tl" rotWithShape="1" blurRad="50800" dist="38100" dir="2700000">
                  <a:srgbClr val="000000">
                    <a:alpha val="40000"/>
                  </a:srgbClr>
                </a:outerShdw>
              </a:effectLst>
            </c:spPr>
          </c:dPt>
          <c:dLbls>
            <c:dLbl>
              <c:idx val="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19"/>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0"/>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1"/>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2"/>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3"/>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4"/>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5"/>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6"/>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7"/>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dLbl>
              <c:idx val="28"/>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dLbl>
            <c:numFmt formatCode="0" sourceLinked="0"/>
            <c:txPr>
              <a:bodyPr/>
              <a:lstStyle/>
              <a:p>
                <a:pPr>
                  <a:defRPr b="0" i="0" strike="noStrike" sz="3600" u="none">
                    <a:solidFill>
                      <a:srgbClr val="000000"/>
                    </a:solidFill>
                    <a:latin typeface="Arial"/>
                  </a:defRPr>
                </a:pPr>
              </a:p>
            </c:txPr>
            <c:dLblPos val="outEnd"/>
            <c:showLegendKey val="0"/>
            <c:showVal val="0"/>
            <c:showCatName val="0"/>
            <c:showSerName val="0"/>
            <c:showPercent val="0"/>
            <c:showBubbleSize val="0"/>
            <c:showLeaderLines val="0"/>
          </c:dLbls>
          <c:cat>
            <c:strLit>
              <c:ptCount val="29"/>
              <c:pt idx="0">
                <c:v>SE</c:v>
              </c:pt>
              <c:pt idx="1">
                <c:v>FI</c:v>
              </c:pt>
              <c:pt idx="2">
                <c:v>EE</c:v>
              </c:pt>
              <c:pt idx="3">
                <c:v>AT</c:v>
              </c:pt>
              <c:pt idx="4">
                <c:v>IE</c:v>
              </c:pt>
              <c:pt idx="5">
                <c:v>DK</c:v>
              </c:pt>
              <c:pt idx="6">
                <c:v>LU</c:v>
              </c:pt>
              <c:pt idx="7">
                <c:v>DE</c:v>
              </c:pt>
              <c:pt idx="8">
                <c:v>UK</c:v>
              </c:pt>
              <c:pt idx="9">
                <c:v>LV</c:v>
              </c:pt>
              <c:pt idx="10">
                <c:v>BG</c:v>
              </c:pt>
              <c:pt idx="11">
                <c:v>EU27+UK</c:v>
              </c:pt>
              <c:pt idx="12">
                <c:v>BE</c:v>
              </c:pt>
              <c:pt idx="13">
                <c:v>CZ</c:v>
              </c:pt>
              <c:pt idx="14">
                <c:v>SI</c:v>
              </c:pt>
              <c:pt idx="15">
                <c:v>LT</c:v>
              </c:pt>
              <c:pt idx="16">
                <c:v>SK</c:v>
              </c:pt>
              <c:pt idx="17">
                <c:v>CY</c:v>
              </c:pt>
              <c:pt idx="18">
                <c:v>ES</c:v>
              </c:pt>
              <c:pt idx="19">
                <c:v>HR</c:v>
              </c:pt>
              <c:pt idx="20">
                <c:v>HU</c:v>
              </c:pt>
              <c:pt idx="21">
                <c:v>IT</c:v>
              </c:pt>
              <c:pt idx="22">
                <c:v>NL</c:v>
              </c:pt>
              <c:pt idx="23">
                <c:v>FR</c:v>
              </c:pt>
              <c:pt idx="24">
                <c:v>PL</c:v>
              </c:pt>
              <c:pt idx="25">
                <c:v>MT</c:v>
              </c:pt>
              <c:pt idx="26">
                <c:v>EL</c:v>
              </c:pt>
              <c:pt idx="27">
                <c:v>RO</c:v>
              </c:pt>
              <c:pt idx="28">
                <c:v>PT</c:v>
              </c:pt>
            </c:strLit>
          </c:cat>
          <c:val>
            <c:numLit>
              <c:ptCount val="29"/>
              <c:pt idx="0">
                <c:v>46.000000</c:v>
              </c:pt>
              <c:pt idx="1">
                <c:v>20.000000</c:v>
              </c:pt>
              <c:pt idx="2">
                <c:v>19.000000</c:v>
              </c:pt>
              <c:pt idx="3">
                <c:v>15.000000</c:v>
              </c:pt>
              <c:pt idx="4">
                <c:v>14.000000</c:v>
              </c:pt>
              <c:pt idx="5">
                <c:v>14.000000</c:v>
              </c:pt>
              <c:pt idx="6">
                <c:v>13.000000</c:v>
              </c:pt>
              <c:pt idx="7">
                <c:v>12.000000</c:v>
              </c:pt>
              <c:pt idx="8">
                <c:v>8.000000</c:v>
              </c:pt>
              <c:pt idx="9">
                <c:v>7.000000</c:v>
              </c:pt>
              <c:pt idx="10">
                <c:v>7.000000</c:v>
              </c:pt>
              <c:pt idx="11">
                <c:v>7.000000</c:v>
              </c:pt>
              <c:pt idx="12">
                <c:v>7.000000</c:v>
              </c:pt>
              <c:pt idx="13">
                <c:v>6.000000</c:v>
              </c:pt>
              <c:pt idx="14">
                <c:v>6.000000</c:v>
              </c:pt>
              <c:pt idx="15">
                <c:v>6.000000</c:v>
              </c:pt>
              <c:pt idx="16">
                <c:v>5.000000</c:v>
              </c:pt>
              <c:pt idx="17">
                <c:v>5.000000</c:v>
              </c:pt>
              <c:pt idx="18">
                <c:v>4.000000</c:v>
              </c:pt>
              <c:pt idx="19">
                <c:v>4.000000</c:v>
              </c:pt>
              <c:pt idx="20">
                <c:v>3.000000</c:v>
              </c:pt>
              <c:pt idx="21">
                <c:v>3.000000</c:v>
              </c:pt>
              <c:pt idx="22">
                <c:v>3.000000</c:v>
              </c:pt>
              <c:pt idx="23">
                <c:v>2.000000</c:v>
              </c:pt>
              <c:pt idx="24">
                <c:v>2.000000</c:v>
              </c:pt>
              <c:pt idx="25">
                <c:v>2.000000</c:v>
              </c:pt>
              <c:pt idx="26">
                <c:v>1.000000</c:v>
              </c:pt>
              <c:pt idx="27">
                <c:v>1.000000</c:v>
              </c:pt>
              <c:pt idx="28">
                <c:v>1.000000</c:v>
              </c:pt>
            </c:numLit>
          </c:val>
        </c:ser>
        <c:gapWidth val="100"/>
        <c:overlap val="0"/>
        <c:axId val="2094734552"/>
        <c:axId val="2094734553"/>
      </c:barChart>
      <c:catAx>
        <c:axId val="2094734552"/>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b="0" i="0" strike="noStrike" sz="1600" u="none">
                <a:solidFill>
                  <a:srgbClr val="115168"/>
                </a:solidFill>
                <a:latin typeface="Arial"/>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extTo"/>
        <c:spPr>
          <a:ln w="12700" cap="flat">
            <a:noFill/>
            <a:prstDash val="solid"/>
            <a:miter lim="400000"/>
          </a:ln>
        </c:spPr>
        <c:txPr>
          <a:bodyPr rot="0"/>
          <a:lstStyle/>
          <a:p>
            <a:pPr>
              <a:defRPr b="0" i="0" strike="noStrike" sz="2000" u="none">
                <a:solidFill>
                  <a:srgbClr val="115168"/>
                </a:solidFill>
                <a:latin typeface="Arial"/>
              </a:defRPr>
            </a:pPr>
          </a:p>
        </c:txPr>
        <c:crossAx val="2094734552"/>
        <c:crosses val="autoZero"/>
        <c:crossBetween val="between"/>
        <c:majorUnit val="12.5"/>
        <c:minorUnit val="6.25"/>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0" name="Shape 180"/>
          <p:cNvSpPr/>
          <p:nvPr>
            <p:ph type="sldImg"/>
          </p:nvPr>
        </p:nvSpPr>
        <p:spPr>
          <a:xfrm>
            <a:off x="1143000" y="685800"/>
            <a:ext cx="4572000" cy="3429000"/>
          </a:xfrm>
          <a:prstGeom prst="rect">
            <a:avLst/>
          </a:prstGeom>
        </p:spPr>
        <p:txBody>
          <a:bodyPr/>
          <a:lstStyle/>
          <a:p>
            <a:pPr/>
          </a:p>
        </p:txBody>
      </p:sp>
      <p:sp>
        <p:nvSpPr>
          <p:cNvPr id="181" name="Shape 18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Shape 220"/>
          <p:cNvSpPr/>
          <p:nvPr>
            <p:ph type="sldImg"/>
          </p:nvPr>
        </p:nvSpPr>
        <p:spPr>
          <a:prstGeom prst="rect">
            <a:avLst/>
          </a:prstGeom>
        </p:spPr>
        <p:txBody>
          <a:bodyPr/>
          <a:lstStyle/>
          <a:p>
            <a:pPr/>
          </a:p>
        </p:txBody>
      </p:sp>
      <p:sp>
        <p:nvSpPr>
          <p:cNvPr id="221" name="Shape 221"/>
          <p:cNvSpPr/>
          <p:nvPr>
            <p:ph type="body" sz="quarter" idx="1"/>
          </p:nvPr>
        </p:nvSpPr>
        <p:spPr>
          <a:prstGeom prst="rect">
            <a:avLst/>
          </a:prstGeom>
        </p:spPr>
        <p:txBody>
          <a:bodyPr/>
          <a:lstStyle/>
          <a:p>
            <a:pPr defTabSz="914400">
              <a:lnSpc>
                <a:spcPct val="100000"/>
              </a:lnSpc>
              <a:defRPr sz="1200">
                <a:latin typeface="Calibri"/>
                <a:ea typeface="Calibri"/>
                <a:cs typeface="Calibri"/>
                <a:sym typeface="Calibri"/>
              </a:defRPr>
            </a:pPr>
            <a:r>
              <a:t>Current smokers definieras som människor vilka för nuvarande röker cigaretter, cigarrer, pipa eller cigariller.</a:t>
            </a:r>
          </a:p>
          <a:p>
            <a:pPr defTabSz="914400">
              <a:lnSpc>
                <a:spcPct val="100000"/>
              </a:lnSpc>
              <a:defRPr sz="1200">
                <a:latin typeface="Calibri"/>
                <a:ea typeface="Calibri"/>
                <a:cs typeface="Calibri"/>
                <a:sym typeface="Calibri"/>
              </a:defRPr>
            </a:pPr>
            <a:r>
              <a:t>Sverige har fortsatt lägst andel rökare i Europa 7%. Siffran är oförändrad jämfört med förra mätningen som genomfördes 2017. Värt att notera dock är att andelen rökare har minskat med 11 procentenheter sedan 2006. England och Holland följer med 12 procent. Högst andel rökare finns i Grekland (42%), Bulgarien (38%) och Ungern (36%). Finland och Danmark ligger precis som Sverige under genomsnittet (23%) på 15% respektive 16%.</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Shape 226"/>
          <p:cNvSpPr/>
          <p:nvPr>
            <p:ph type="sldImg"/>
          </p:nvPr>
        </p:nvSpPr>
        <p:spPr>
          <a:prstGeom prst="rect">
            <a:avLst/>
          </a:prstGeom>
        </p:spPr>
        <p:txBody>
          <a:bodyPr/>
          <a:lstStyle/>
          <a:p>
            <a:pPr/>
          </a:p>
        </p:txBody>
      </p:sp>
      <p:sp>
        <p:nvSpPr>
          <p:cNvPr id="227" name="Shape 227"/>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pPr/>
            <a:r>
              <a:t>Rökare i EU röker i snitt 14,2 cigaretter per dag i EU. Värst är grekerna med 18,7 cigaretter per dag och bäst är Sverige med 9,1 cigaretter per dag.</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bg>
      <p:bgPr>
        <a:solidFill>
          <a:srgbClr val="003462"/>
        </a:solidFill>
      </p:bgPr>
    </p:bg>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b="1" sz="3600">
                <a:solidFill>
                  <a:srgbClr val="FFFFFF"/>
                </a:solidFill>
              </a:defRPr>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solidFill>
                  <a:srgbClr val="FFFFFF"/>
                </a:solidFill>
              </a:defRPr>
            </a:lvl1pPr>
          </a:lstStyle>
          <a:p>
            <a:pPr/>
            <a:r>
              <a:t>Presentation Title</a:t>
            </a:r>
          </a:p>
        </p:txBody>
      </p:sp>
      <p:sp>
        <p:nvSpPr>
          <p:cNvPr id="13" name="Body Level One…"/>
          <p:cNvSpPr txBox="1"/>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b="1" sz="5500">
                <a:solidFill>
                  <a:schemeClr val="accent1"/>
                </a:solidFill>
              </a:defRPr>
            </a:lvl1pPr>
            <a:lvl2pPr marL="0" indent="457200" defTabSz="825500">
              <a:lnSpc>
                <a:spcPct val="100000"/>
              </a:lnSpc>
              <a:spcBef>
                <a:spcPts val="0"/>
              </a:spcBef>
              <a:buSzTx/>
              <a:buNone/>
              <a:defRPr b="1" sz="5500">
                <a:solidFill>
                  <a:schemeClr val="accent1"/>
                </a:solidFill>
              </a:defRPr>
            </a:lvl2pPr>
            <a:lvl3pPr marL="0" indent="914400" defTabSz="825500">
              <a:lnSpc>
                <a:spcPct val="100000"/>
              </a:lnSpc>
              <a:spcBef>
                <a:spcPts val="0"/>
              </a:spcBef>
              <a:buSzTx/>
              <a:buNone/>
              <a:defRPr b="1" sz="5500">
                <a:solidFill>
                  <a:schemeClr val="accent1"/>
                </a:solidFill>
              </a:defRPr>
            </a:lvl3pPr>
            <a:lvl4pPr marL="0" indent="1371600" defTabSz="825500">
              <a:lnSpc>
                <a:spcPct val="100000"/>
              </a:lnSpc>
              <a:spcBef>
                <a:spcPts val="0"/>
              </a:spcBef>
              <a:buSzTx/>
              <a:buNone/>
              <a:defRPr b="1" sz="5500">
                <a:solidFill>
                  <a:schemeClr val="accent1"/>
                </a:solidFill>
              </a:defRPr>
            </a:lvl4pPr>
            <a:lvl5pPr marL="0" indent="1828800" defTabSz="825500">
              <a:lnSpc>
                <a:spcPct val="100000"/>
              </a:lnSpc>
              <a:spcBef>
                <a:spcPts val="0"/>
              </a:spcBef>
              <a:buSzTx/>
              <a:buNone/>
              <a:defRPr b="1" sz="5500">
                <a:solidFill>
                  <a:schemeClr val="accent1"/>
                </a:solidFill>
              </a:defRPr>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solidFill>
                  <a:schemeClr val="accent1">
                    <a:hueOff val="114395"/>
                    <a:lumOff val="-24975"/>
                  </a:schemeClr>
                </a:solidFill>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solidFill>
                  <a:schemeClr val="accent1">
                    <a:hueOff val="114395"/>
                    <a:lumOff val="-24975"/>
                  </a:schemeClr>
                </a:solidFill>
              </a:defRPr>
            </a:lvl1pPr>
            <a:lvl2pPr marL="0" indent="457200" algn="ctr">
              <a:lnSpc>
                <a:spcPct val="80000"/>
              </a:lnSpc>
              <a:spcBef>
                <a:spcPts val="0"/>
              </a:spcBef>
              <a:buSzTx/>
              <a:buNone/>
              <a:defRPr b="1" spc="-250" sz="25000">
                <a:solidFill>
                  <a:schemeClr val="accent1">
                    <a:hueOff val="114395"/>
                    <a:lumOff val="-24975"/>
                  </a:schemeClr>
                </a:solidFill>
              </a:defRPr>
            </a:lvl2pPr>
            <a:lvl3pPr marL="0" indent="914400" algn="ctr">
              <a:lnSpc>
                <a:spcPct val="80000"/>
              </a:lnSpc>
              <a:spcBef>
                <a:spcPts val="0"/>
              </a:spcBef>
              <a:buSzTx/>
              <a:buNone/>
              <a:defRPr b="1" spc="-250" sz="25000">
                <a:solidFill>
                  <a:schemeClr val="accent1">
                    <a:hueOff val="114395"/>
                    <a:lumOff val="-24975"/>
                  </a:schemeClr>
                </a:solidFill>
              </a:defRPr>
            </a:lvl3pPr>
            <a:lvl4pPr marL="0" indent="1371600" algn="ctr">
              <a:lnSpc>
                <a:spcPct val="80000"/>
              </a:lnSpc>
              <a:spcBef>
                <a:spcPts val="0"/>
              </a:spcBef>
              <a:buSzTx/>
              <a:buNone/>
              <a:defRPr b="1" spc="-250" sz="25000">
                <a:solidFill>
                  <a:schemeClr val="accent1">
                    <a:hueOff val="114395"/>
                    <a:lumOff val="-24975"/>
                  </a:schemeClr>
                </a:solidFill>
              </a:defRPr>
            </a:lvl4pPr>
            <a:lvl5pPr marL="0" indent="1828800" algn="ctr">
              <a:lnSpc>
                <a:spcPct val="80000"/>
              </a:lnSpc>
              <a:spcBef>
                <a:spcPts val="0"/>
              </a:spcBef>
              <a:buSzTx/>
              <a:buNone/>
              <a:defRPr b="1" spc="-250" sz="25000">
                <a:solidFill>
                  <a:schemeClr val="accent1">
                    <a:hueOff val="114395"/>
                    <a:lumOff val="-24975"/>
                  </a:schemeClr>
                </a:solidFill>
              </a:defRPr>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1pPr>
            <a:lvl2pPr marL="638923" indent="-127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2pPr>
            <a:lvl3pPr marL="638923" indent="4445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3pPr>
            <a:lvl4pPr marL="638923" indent="9017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4pPr>
            <a:lvl5pPr marL="638923" indent="1358900">
              <a:spcBef>
                <a:spcPts val="0"/>
              </a:spcBef>
              <a:buSzTx/>
              <a:buNone/>
              <a:defRPr spc="-170" sz="8500">
                <a:solidFill>
                  <a:schemeClr val="accent1">
                    <a:hueOff val="114395"/>
                    <a:lumOff val="-24975"/>
                  </a:schemeClr>
                </a:solidFill>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Hot air balloons viewed from below against a blue sky"/>
          <p:cNvSpPr/>
          <p:nvPr>
            <p:ph type="pic" sz="quarter" idx="21"/>
          </p:nvPr>
        </p:nvSpPr>
        <p:spPr>
          <a:xfrm>
            <a:off x="15436504" y="1270000"/>
            <a:ext cx="8167167" cy="5422900"/>
          </a:xfrm>
          <a:prstGeom prst="rect">
            <a:avLst/>
          </a:prstGeom>
        </p:spPr>
        <p:txBody>
          <a:bodyPr lIns="91439" tIns="45719" rIns="91439" bIns="45719">
            <a:noAutofit/>
          </a:bodyPr>
          <a:lstStyle/>
          <a:p>
            <a:pPr/>
          </a:p>
        </p:txBody>
      </p:sp>
      <p:sp>
        <p:nvSpPr>
          <p:cNvPr id="125" name="Close-up of the top of a hot air balloon viewed from above"/>
          <p:cNvSpPr/>
          <p:nvPr>
            <p:ph type="pic" sz="quarter" idx="22"/>
          </p:nvPr>
        </p:nvSpPr>
        <p:spPr>
          <a:xfrm>
            <a:off x="15461772" y="7085972"/>
            <a:ext cx="8148414" cy="5432276"/>
          </a:xfrm>
          <a:prstGeom prst="rect">
            <a:avLst/>
          </a:prstGeom>
        </p:spPr>
        <p:txBody>
          <a:bodyPr lIns="91439" tIns="45719" rIns="91439" bIns="45719">
            <a:noAutofit/>
          </a:bodyPr>
          <a:lstStyle/>
          <a:p>
            <a:pPr/>
          </a:p>
        </p:txBody>
      </p:sp>
      <p:sp>
        <p:nvSpPr>
          <p:cNvPr id="126" name="Hot air balloons viewed from below against a blue sky"/>
          <p:cNvSpPr/>
          <p:nvPr>
            <p:ph type="pic" idx="23"/>
          </p:nvPr>
        </p:nvSpPr>
        <p:spPr>
          <a:xfrm>
            <a:off x="-124635" y="1270000"/>
            <a:ext cx="16859219" cy="11239479"/>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Hot air balloons viewed from below against a blue sky"/>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White numbered list and header">
    <p:spTree>
      <p:nvGrpSpPr>
        <p:cNvPr id="1" name=""/>
        <p:cNvGrpSpPr/>
        <p:nvPr/>
      </p:nvGrpSpPr>
      <p:grpSpPr>
        <a:xfrm>
          <a:off x="0" y="0"/>
          <a:ext cx="0" cy="0"/>
          <a:chOff x="0" y="0"/>
          <a:chExt cx="0" cy="0"/>
        </a:xfrm>
      </p:grpSpPr>
      <p:sp>
        <p:nvSpPr>
          <p:cNvPr id="149" name="Rectangle 7"/>
          <p:cNvSpPr/>
          <p:nvPr/>
        </p:nvSpPr>
        <p:spPr>
          <a:xfrm>
            <a:off x="-3" y="1"/>
            <a:ext cx="24390351" cy="13731298"/>
          </a:xfrm>
          <a:prstGeom prst="rect">
            <a:avLst/>
          </a:prstGeom>
          <a:gradFill>
            <a:gsLst>
              <a:gs pos="30000">
                <a:srgbClr val="075B79"/>
              </a:gs>
              <a:gs pos="100000">
                <a:srgbClr val="66A1B5"/>
              </a:gs>
            </a:gsLst>
            <a:lin ang="2700000"/>
          </a:gra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50" name="Rectangle 6"/>
          <p:cNvSpPr/>
          <p:nvPr/>
        </p:nvSpPr>
        <p:spPr>
          <a:xfrm>
            <a:off x="-3948" y="1180525"/>
            <a:ext cx="24386400" cy="11373368"/>
          </a:xfrm>
          <a:prstGeom prst="rect">
            <a:avLst/>
          </a:prstGeom>
          <a:solidFill>
            <a:srgbClr val="FFFFFF"/>
          </a:soli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51" name="Rectangle 6"/>
          <p:cNvSpPr/>
          <p:nvPr/>
        </p:nvSpPr>
        <p:spPr>
          <a:xfrm>
            <a:off x="-3" y="1180525"/>
            <a:ext cx="24390354" cy="11373368"/>
          </a:xfrm>
          <a:prstGeom prst="rect">
            <a:avLst/>
          </a:prstGeom>
          <a:gradFill>
            <a:gsLst>
              <a:gs pos="50000">
                <a:srgbClr val="FFFFFF">
                  <a:alpha val="0"/>
                </a:srgbClr>
              </a:gs>
              <a:gs pos="100000">
                <a:srgbClr val="B3C5CE"/>
              </a:gs>
            </a:gsLst>
            <a:lin ang="16200000"/>
          </a:gra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52" name="Rectangle 6"/>
          <p:cNvSpPr/>
          <p:nvPr/>
        </p:nvSpPr>
        <p:spPr>
          <a:xfrm>
            <a:off x="0" y="1180525"/>
            <a:ext cx="24386400" cy="11373368"/>
          </a:xfrm>
          <a:prstGeom prst="rect">
            <a:avLst/>
          </a:prstGeom>
          <a:solidFill>
            <a:srgbClr val="FFFFFF"/>
          </a:soli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53" name="Title Text"/>
          <p:cNvSpPr txBox="1"/>
          <p:nvPr>
            <p:ph type="title"/>
          </p:nvPr>
        </p:nvSpPr>
        <p:spPr>
          <a:xfrm>
            <a:off x="748799" y="444457"/>
            <a:ext cx="23032802" cy="868059"/>
          </a:xfrm>
          <a:prstGeom prst="rect">
            <a:avLst/>
          </a:prstGeom>
        </p:spPr>
        <p:txBody>
          <a:bodyPr lIns="121943" tIns="121943" rIns="121943" bIns="121943" anchor="b"/>
          <a:lstStyle>
            <a:lvl1pPr defTabSz="2438887">
              <a:defRPr b="0" cap="all" spc="0" sz="4000">
                <a:solidFill>
                  <a:srgbClr val="FFFFFF"/>
                </a:solidFill>
                <a:latin typeface="Arial"/>
                <a:ea typeface="Arial"/>
                <a:cs typeface="Arial"/>
                <a:sym typeface="Arial"/>
              </a:defRPr>
            </a:lvl1pPr>
          </a:lstStyle>
          <a:p>
            <a:pPr/>
            <a:r>
              <a:t>Title Text</a:t>
            </a:r>
          </a:p>
        </p:txBody>
      </p:sp>
      <p:sp>
        <p:nvSpPr>
          <p:cNvPr id="154" name="Body Level One…"/>
          <p:cNvSpPr txBox="1"/>
          <p:nvPr>
            <p:ph type="body" idx="1"/>
          </p:nvPr>
        </p:nvSpPr>
        <p:spPr>
          <a:xfrm>
            <a:off x="770400" y="1677211"/>
            <a:ext cx="23032801" cy="10516766"/>
          </a:xfrm>
          <a:prstGeom prst="rect">
            <a:avLst/>
          </a:prstGeom>
        </p:spPr>
        <p:txBody>
          <a:bodyPr lIns="121943" tIns="121943" rIns="121943" bIns="121943"/>
          <a:lstStyle>
            <a:lvl1pPr marL="503999" indent="-503999" defTabSz="2438887">
              <a:lnSpc>
                <a:spcPct val="150000"/>
              </a:lnSpc>
              <a:spcBef>
                <a:spcPts val="1200"/>
              </a:spcBef>
              <a:buClr>
                <a:srgbClr val="D48127"/>
              </a:buClr>
              <a:buSzPct val="100000"/>
              <a:buAutoNum type="arabicPeriod" startAt="1"/>
              <a:defRPr b="1" sz="3600">
                <a:solidFill>
                  <a:srgbClr val="075B79"/>
                </a:solidFill>
                <a:latin typeface="Arial"/>
                <a:ea typeface="Arial"/>
                <a:cs typeface="Arial"/>
                <a:sym typeface="Arial"/>
              </a:defRPr>
            </a:lvl1pPr>
            <a:lvl2pPr marL="719999" indent="-431999" defTabSz="2438887">
              <a:lnSpc>
                <a:spcPct val="150000"/>
              </a:lnSpc>
              <a:spcBef>
                <a:spcPts val="1200"/>
              </a:spcBef>
              <a:buClr>
                <a:srgbClr val="D48127"/>
              </a:buClr>
              <a:buSzPct val="150000"/>
              <a:buChar char="-"/>
              <a:defRPr b="1" sz="3600">
                <a:solidFill>
                  <a:srgbClr val="075B79"/>
                </a:solidFill>
                <a:latin typeface="Arial"/>
                <a:ea typeface="Arial"/>
                <a:cs typeface="Arial"/>
                <a:sym typeface="Arial"/>
              </a:defRPr>
            </a:lvl2pPr>
            <a:lvl3pPr marL="936000" indent="-432000" defTabSz="2438887">
              <a:lnSpc>
                <a:spcPct val="150000"/>
              </a:lnSpc>
              <a:spcBef>
                <a:spcPts val="1200"/>
              </a:spcBef>
              <a:buClr>
                <a:srgbClr val="D48127"/>
              </a:buClr>
              <a:buSzPct val="150000"/>
              <a:buChar char="-"/>
              <a:defRPr b="1" sz="3600">
                <a:solidFill>
                  <a:srgbClr val="075B79"/>
                </a:solidFill>
                <a:latin typeface="Arial"/>
                <a:ea typeface="Arial"/>
                <a:cs typeface="Arial"/>
                <a:sym typeface="Arial"/>
              </a:defRPr>
            </a:lvl3pPr>
            <a:lvl4pPr marL="1206000" indent="-485999" defTabSz="2438887">
              <a:lnSpc>
                <a:spcPct val="150000"/>
              </a:lnSpc>
              <a:spcBef>
                <a:spcPts val="1200"/>
              </a:spcBef>
              <a:buClr>
                <a:srgbClr val="D48127"/>
              </a:buClr>
              <a:buSzPct val="150000"/>
              <a:buChar char="-"/>
              <a:defRPr b="1" sz="3600">
                <a:solidFill>
                  <a:srgbClr val="075B79"/>
                </a:solidFill>
                <a:latin typeface="Arial"/>
                <a:ea typeface="Arial"/>
                <a:cs typeface="Arial"/>
                <a:sym typeface="Arial"/>
              </a:defRPr>
            </a:lvl4pPr>
            <a:lvl5pPr marL="1422000" indent="-485999" defTabSz="2438887">
              <a:lnSpc>
                <a:spcPct val="150000"/>
              </a:lnSpc>
              <a:spcBef>
                <a:spcPts val="1200"/>
              </a:spcBef>
              <a:buClr>
                <a:srgbClr val="D48127"/>
              </a:buClr>
              <a:buSzPct val="150000"/>
              <a:buChar char="-"/>
              <a:defRPr b="1" sz="3600">
                <a:solidFill>
                  <a:srgbClr val="075B79"/>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155" name="Slide Number"/>
          <p:cNvSpPr txBox="1"/>
          <p:nvPr>
            <p:ph type="sldNum" sz="quarter" idx="2"/>
          </p:nvPr>
        </p:nvSpPr>
        <p:spPr>
          <a:xfrm>
            <a:off x="23336084" y="13077879"/>
            <a:ext cx="295226" cy="283791"/>
          </a:xfrm>
          <a:prstGeom prst="rect">
            <a:avLst/>
          </a:prstGeom>
        </p:spPr>
        <p:txBody>
          <a:bodyPr lIns="0" tIns="0" rIns="0" bIns="0" anchor="ctr"/>
          <a:lstStyle>
            <a:lvl1pPr algn="r" defTabSz="1828800">
              <a:defRPr sz="2000">
                <a:solidFill>
                  <a:srgbClr val="FFFFFF"/>
                </a:solidFill>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White Blank">
    <p:spTree>
      <p:nvGrpSpPr>
        <p:cNvPr id="1" name=""/>
        <p:cNvGrpSpPr/>
        <p:nvPr/>
      </p:nvGrpSpPr>
      <p:grpSpPr>
        <a:xfrm>
          <a:off x="0" y="0"/>
          <a:ext cx="0" cy="0"/>
          <a:chOff x="0" y="0"/>
          <a:chExt cx="0" cy="0"/>
        </a:xfrm>
      </p:grpSpPr>
      <p:sp>
        <p:nvSpPr>
          <p:cNvPr id="162" name="Rectangle 7"/>
          <p:cNvSpPr/>
          <p:nvPr/>
        </p:nvSpPr>
        <p:spPr>
          <a:xfrm>
            <a:off x="-3" y="1"/>
            <a:ext cx="24390351" cy="13731298"/>
          </a:xfrm>
          <a:prstGeom prst="rect">
            <a:avLst/>
          </a:prstGeom>
          <a:gradFill>
            <a:gsLst>
              <a:gs pos="30000">
                <a:srgbClr val="075B79"/>
              </a:gs>
              <a:gs pos="100000">
                <a:srgbClr val="66A1B5"/>
              </a:gs>
            </a:gsLst>
            <a:lin ang="2700000"/>
          </a:gra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63" name="Rectangle 6"/>
          <p:cNvSpPr/>
          <p:nvPr/>
        </p:nvSpPr>
        <p:spPr>
          <a:xfrm>
            <a:off x="-3948" y="1180525"/>
            <a:ext cx="24386400" cy="11373368"/>
          </a:xfrm>
          <a:prstGeom prst="rect">
            <a:avLst/>
          </a:prstGeom>
          <a:solidFill>
            <a:srgbClr val="FFFFFF"/>
          </a:soli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64" name="Rectangle 6"/>
          <p:cNvSpPr/>
          <p:nvPr/>
        </p:nvSpPr>
        <p:spPr>
          <a:xfrm>
            <a:off x="-3" y="1180525"/>
            <a:ext cx="24390354" cy="11373368"/>
          </a:xfrm>
          <a:prstGeom prst="rect">
            <a:avLst/>
          </a:prstGeom>
          <a:gradFill>
            <a:gsLst>
              <a:gs pos="50000">
                <a:srgbClr val="FFFFFF">
                  <a:alpha val="0"/>
                </a:srgbClr>
              </a:gs>
              <a:gs pos="100000">
                <a:srgbClr val="B3C5CE"/>
              </a:gs>
            </a:gsLst>
            <a:lin ang="16200000"/>
          </a:gra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65" name="Rectangle 6"/>
          <p:cNvSpPr/>
          <p:nvPr/>
        </p:nvSpPr>
        <p:spPr>
          <a:xfrm>
            <a:off x="-3" y="1180525"/>
            <a:ext cx="24390351" cy="11373368"/>
          </a:xfrm>
          <a:prstGeom prst="rect">
            <a:avLst/>
          </a:prstGeom>
          <a:solidFill>
            <a:srgbClr val="FFFFFF"/>
          </a:solidFill>
          <a:ln w="12700">
            <a:miter lim="400000"/>
          </a:ln>
        </p:spPr>
        <p:txBody>
          <a:bodyPr tIns="91439" bIns="91439" anchor="ctr"/>
          <a:lstStyle/>
          <a:p>
            <a:pPr algn="ctr" defTabSz="1828800">
              <a:defRPr sz="3600">
                <a:solidFill>
                  <a:srgbClr val="FFFFFF"/>
                </a:solidFill>
                <a:latin typeface="Arial"/>
                <a:ea typeface="Arial"/>
                <a:cs typeface="Arial"/>
                <a:sym typeface="Arial"/>
              </a:defRPr>
            </a:pPr>
          </a:p>
        </p:txBody>
      </p:sp>
      <p:sp>
        <p:nvSpPr>
          <p:cNvPr id="166" name="Slide Number"/>
          <p:cNvSpPr txBox="1"/>
          <p:nvPr>
            <p:ph type="sldNum" sz="quarter" idx="2"/>
          </p:nvPr>
        </p:nvSpPr>
        <p:spPr>
          <a:xfrm>
            <a:off x="23336084" y="13077879"/>
            <a:ext cx="295226" cy="283791"/>
          </a:xfrm>
          <a:prstGeom prst="rect">
            <a:avLst/>
          </a:prstGeom>
        </p:spPr>
        <p:txBody>
          <a:bodyPr lIns="0" tIns="0" rIns="0" bIns="0" anchor="ctr"/>
          <a:lstStyle>
            <a:lvl1pPr algn="r" defTabSz="1828800">
              <a:defRPr sz="2000">
                <a:solidFill>
                  <a:srgbClr val="FFFFFF"/>
                </a:solidFill>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bg>
      <p:bgPr>
        <a:solidFill>
          <a:srgbClr val="003462"/>
        </a:solidFill>
      </p:bgPr>
    </p:bg>
    <p:spTree>
      <p:nvGrpSpPr>
        <p:cNvPr id="1" name=""/>
        <p:cNvGrpSpPr/>
        <p:nvPr/>
      </p:nvGrpSpPr>
      <p:grpSpPr>
        <a:xfrm>
          <a:off x="0" y="0"/>
          <a:ext cx="0" cy="0"/>
          <a:chOff x="0" y="0"/>
          <a:chExt cx="0" cy="0"/>
        </a:xfrm>
      </p:grpSpPr>
      <p:sp>
        <p:nvSpPr>
          <p:cNvPr id="173" name="Section Title"/>
          <p:cNvSpPr txBox="1"/>
          <p:nvPr>
            <p:ph type="title" hasCustomPrompt="1"/>
          </p:nvPr>
        </p:nvSpPr>
        <p:spPr>
          <a:xfrm>
            <a:off x="1206496" y="4533900"/>
            <a:ext cx="21971004" cy="4648200"/>
          </a:xfrm>
          <a:prstGeom prst="rect">
            <a:avLst/>
          </a:prstGeom>
        </p:spPr>
        <p:txBody>
          <a:bodyPr anchor="ctr"/>
          <a:lstStyle>
            <a:lvl1pPr>
              <a:defRPr b="0" spc="-232" sz="11600">
                <a:solidFill>
                  <a:srgbClr val="FFFFFF"/>
                </a:solidFill>
                <a:latin typeface="Helvetica Neue Medium"/>
                <a:ea typeface="Helvetica Neue Medium"/>
                <a:cs typeface="Helvetica Neue Medium"/>
                <a:sym typeface="Helvetica Neue Medium"/>
              </a:defRPr>
            </a:lvl1pPr>
          </a:lstStyle>
          <a:p>
            <a:pPr/>
            <a:r>
              <a:t>Section Title</a:t>
            </a:r>
          </a:p>
        </p:txBody>
      </p:sp>
      <p:sp>
        <p:nvSpPr>
          <p:cNvPr id="174" name="Slide Number"/>
          <p:cNvSpPr txBox="1"/>
          <p:nvPr>
            <p:ph type="sldNum" sz="quarter" idx="2"/>
          </p:nvPr>
        </p:nvSpPr>
        <p:spPr>
          <a:xfrm>
            <a:off x="12001499" y="13085233"/>
            <a:ext cx="368505" cy="37460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Close-up of the top of a hot air balloon viewed from above"/>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solidFill>
                  <a:srgbClr val="FFFFFF"/>
                </a:solidFill>
              </a:defRPr>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solidFill>
                  <a:srgbClr val="FFFFFF"/>
                </a:solidFill>
              </a:defRPr>
            </a:lvl1pPr>
            <a:lvl2pPr marL="0" indent="457200" defTabSz="825500">
              <a:lnSpc>
                <a:spcPct val="100000"/>
              </a:lnSpc>
              <a:spcBef>
                <a:spcPts val="0"/>
              </a:spcBef>
              <a:buSzTx/>
              <a:buNone/>
              <a:defRPr b="1" sz="5500">
                <a:solidFill>
                  <a:srgbClr val="FFFFFF"/>
                </a:solidFill>
              </a:defRPr>
            </a:lvl2pPr>
            <a:lvl3pPr marL="0" indent="914400" defTabSz="825500">
              <a:lnSpc>
                <a:spcPct val="100000"/>
              </a:lnSpc>
              <a:spcBef>
                <a:spcPts val="0"/>
              </a:spcBef>
              <a:buSzTx/>
              <a:buNone/>
              <a:defRPr b="1" sz="5500">
                <a:solidFill>
                  <a:srgbClr val="FFFFFF"/>
                </a:solidFill>
              </a:defRPr>
            </a:lvl3pPr>
            <a:lvl4pPr marL="0" indent="1371600" defTabSz="825500">
              <a:lnSpc>
                <a:spcPct val="100000"/>
              </a:lnSpc>
              <a:spcBef>
                <a:spcPts val="0"/>
              </a:spcBef>
              <a:buSzTx/>
              <a:buNone/>
              <a:defRPr b="1" sz="5500">
                <a:solidFill>
                  <a:srgbClr val="FFFFFF"/>
                </a:solidFill>
              </a:defRPr>
            </a:lvl4pPr>
            <a:lvl5pPr marL="0" indent="1828800" defTabSz="825500">
              <a:lnSpc>
                <a:spcPct val="100000"/>
              </a:lnSpc>
              <a:spcBef>
                <a:spcPts val="0"/>
              </a:spcBef>
              <a:buSzTx/>
              <a:buNone/>
              <a:defRPr b="1" sz="5500">
                <a:solidFill>
                  <a:srgbClr val="FFFFFF"/>
                </a:solidFill>
              </a:defRPr>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Close-up of a hot air balloon viewed from below"/>
          <p:cNvSpPr/>
          <p:nvPr>
            <p:ph type="pic" idx="21"/>
          </p:nvPr>
        </p:nvSpPr>
        <p:spPr>
          <a:xfrm>
            <a:off x="9226574" y="1270000"/>
            <a:ext cx="16840152" cy="11184435"/>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Hot air balloons viewed from below against a blue sky"/>
          <p:cNvSpPr/>
          <p:nvPr>
            <p:ph type="pic" idx="22"/>
          </p:nvPr>
        </p:nvSpPr>
        <p:spPr>
          <a:xfrm>
            <a:off x="8432800" y="1263848"/>
            <a:ext cx="16850011" cy="11188205"/>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bg>
      <p:bgPr>
        <a:solidFill>
          <a:srgbClr val="003462"/>
        </a:solidFill>
      </p:bgPr>
    </p:bg>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13" sz="10700">
                <a:solidFill>
                  <a:srgbClr val="FFFFFF"/>
                </a:solidFill>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chemeClr val="accent1">
              <a:hueOff val="114395"/>
              <a:lumOff val="-24975"/>
            </a:schemeClr>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 Id="rId3" Type="http://schemas.openxmlformats.org/officeDocument/2006/relationships/chart" Target="../charts/char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 Id="rId3" Type="http://schemas.openxmlformats.org/officeDocument/2006/relationships/chart" Target="../charts/char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4.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Prof. Lars E. Rutqvist, M.D., Ph. D., Riga, Sep 2023"/>
          <p:cNvSpPr txBox="1"/>
          <p:nvPr>
            <p:ph type="body" idx="21"/>
          </p:nvPr>
        </p:nvSpPr>
        <p:spPr>
          <a:xfrm>
            <a:off x="1531542" y="9522726"/>
            <a:ext cx="21971002" cy="636979"/>
          </a:xfrm>
          <a:prstGeom prst="rect">
            <a:avLst/>
          </a:prstGeom>
          <a:extLst>
            <a:ext uri="{C572A759-6A51-4108-AA02-DFA0A04FC94B}">
              <ma14:wrappingTextBoxFlag xmlns:ma14="http://schemas.microsoft.com/office/mac/drawingml/2011/main" val="1"/>
            </a:ext>
          </a:extLst>
        </p:spPr>
        <p:txBody>
          <a:bodyPr/>
          <a:lstStyle/>
          <a:p>
            <a:pPr/>
            <a:r>
              <a:t>Prof. Lars E. Rutqvist, M.D., Ph. D., Riga, Sep 2023</a:t>
            </a:r>
          </a:p>
        </p:txBody>
      </p:sp>
      <p:sp>
        <p:nvSpPr>
          <p:cNvPr id="184" name="Tobacco Harm Reduction with snus, nicotine pouches"/>
          <p:cNvSpPr txBox="1"/>
          <p:nvPr>
            <p:ph type="ctrTitle"/>
          </p:nvPr>
        </p:nvSpPr>
        <p:spPr>
          <a:xfrm>
            <a:off x="1468440" y="2341579"/>
            <a:ext cx="20987845" cy="2983608"/>
          </a:xfrm>
          <a:prstGeom prst="rect">
            <a:avLst/>
          </a:prstGeom>
        </p:spPr>
        <p:txBody>
          <a:bodyPr/>
          <a:lstStyle>
            <a:lvl1pPr>
              <a:defRPr spc="-206" sz="10300"/>
            </a:lvl1pPr>
          </a:lstStyle>
          <a:p>
            <a:pPr/>
            <a:r>
              <a:t>Tobacco Harm Reduction with snus, nicotine pouches</a:t>
            </a:r>
          </a:p>
        </p:txBody>
      </p:sp>
      <p:sp>
        <p:nvSpPr>
          <p:cNvPr id="185" name="The Swedish Experience"/>
          <p:cNvSpPr txBox="1"/>
          <p:nvPr>
            <p:ph type="subTitle" sz="quarter" idx="1"/>
          </p:nvPr>
        </p:nvSpPr>
        <p:spPr>
          <a:xfrm>
            <a:off x="1531542" y="5905500"/>
            <a:ext cx="21971001" cy="1905000"/>
          </a:xfrm>
          <a:prstGeom prst="rect">
            <a:avLst/>
          </a:prstGeom>
        </p:spPr>
        <p:txBody>
          <a:bodyPr/>
          <a:lstStyle/>
          <a:p>
            <a:pPr/>
            <a:r>
              <a:t>The Swedish Experience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217" name="Content Placeholder 3"/>
          <p:cNvGraphicFramePr/>
          <p:nvPr/>
        </p:nvGraphicFramePr>
        <p:xfrm>
          <a:off x="854379" y="4459583"/>
          <a:ext cx="20110142" cy="7694794"/>
        </p:xfrm>
        <a:graphic xmlns:a="http://schemas.openxmlformats.org/drawingml/2006/main">
          <a:graphicData uri="http://schemas.openxmlformats.org/drawingml/2006/chart">
            <c:chart xmlns:c="http://schemas.openxmlformats.org/drawingml/2006/chart" r:id="rId3"/>
          </a:graphicData>
        </a:graphic>
      </p:graphicFrame>
      <p:sp>
        <p:nvSpPr>
          <p:cNvPr id="218" name="Rectangle 5"/>
          <p:cNvSpPr txBox="1"/>
          <p:nvPr/>
        </p:nvSpPr>
        <p:spPr>
          <a:xfrm>
            <a:off x="1220244" y="1809188"/>
            <a:ext cx="7013195" cy="877871"/>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wrap="none" tIns="91439" bIns="91439">
            <a:spAutoFit/>
          </a:bodyPr>
          <a:lstStyle/>
          <a:p>
            <a:pPr algn="ctr" defTabSz="825500">
              <a:defRPr>
                <a:latin typeface="Helvetica Neue Medium"/>
                <a:ea typeface="Helvetica Neue Medium"/>
                <a:cs typeface="Helvetica Neue Medium"/>
                <a:sym typeface="Helvetica Neue Medium"/>
              </a:defRPr>
            </a:pPr>
            <a:r>
              <a:t>EUROBAROMETER, 2021</a:t>
            </a:r>
            <a:r>
              <a:rPr>
                <a:solidFill>
                  <a:srgbClr val="66A1B5"/>
                </a:solidFill>
              </a:rPr>
              <a:t> </a:t>
            </a:r>
          </a:p>
        </p:txBody>
      </p:sp>
      <p:sp>
        <p:nvSpPr>
          <p:cNvPr id="219" name="Rectangle 1"/>
          <p:cNvSpPr txBox="1"/>
          <p:nvPr/>
        </p:nvSpPr>
        <p:spPr>
          <a:xfrm>
            <a:off x="1230491" y="3276100"/>
            <a:ext cx="14251802" cy="1210985"/>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p>
            <a:pPr defTabSz="1828800">
              <a:defRPr b="1" sz="4000">
                <a:solidFill>
                  <a:srgbClr val="075B79"/>
                </a:solidFill>
                <a:latin typeface="Arial"/>
                <a:ea typeface="Arial"/>
                <a:cs typeface="Arial"/>
                <a:sym typeface="Arial"/>
              </a:defRPr>
            </a:pPr>
            <a:r>
              <a:t>Current tobacco smokers </a:t>
            </a:r>
            <a:r>
              <a:rPr sz="2800">
                <a:solidFill>
                  <a:srgbClr val="66A1B5"/>
                </a:solidFill>
              </a:rPr>
              <a:t>– </a:t>
            </a:r>
            <a:r>
              <a:rPr sz="3200">
                <a:solidFill>
                  <a:srgbClr val="66A1B5"/>
                </a:solidFill>
              </a:rPr>
              <a:t>EU27 + UK + Norway + Switzerland (%)</a:t>
            </a:r>
            <a:endParaRPr sz="3200">
              <a:solidFill>
                <a:srgbClr val="66A1B5"/>
              </a:solidFill>
            </a:endParaRPr>
          </a:p>
          <a:p>
            <a:pPr defTabSz="1828800">
              <a:defRPr b="1" sz="3200">
                <a:solidFill>
                  <a:srgbClr val="66A1B5"/>
                </a:solidFill>
                <a:latin typeface="Arial"/>
                <a:ea typeface="Arial"/>
                <a:cs typeface="Arial"/>
                <a:sym typeface="Arial"/>
              </a:defRPr>
            </a:pPr>
            <a:r>
              <a:t>Base: All respondents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223" name="Content Placeholder 3"/>
          <p:cNvGraphicFramePr/>
          <p:nvPr/>
        </p:nvGraphicFramePr>
        <p:xfrm>
          <a:off x="94682" y="3552066"/>
          <a:ext cx="21214546" cy="8025788"/>
        </p:xfrm>
        <a:graphic xmlns:a="http://schemas.openxmlformats.org/drawingml/2006/main">
          <a:graphicData uri="http://schemas.openxmlformats.org/drawingml/2006/chart">
            <c:chart xmlns:c="http://schemas.openxmlformats.org/drawingml/2006/chart" r:id="rId3"/>
          </a:graphicData>
        </a:graphic>
      </p:graphicFrame>
      <p:sp>
        <p:nvSpPr>
          <p:cNvPr id="224" name="Rectangle 5"/>
          <p:cNvSpPr txBox="1"/>
          <p:nvPr/>
        </p:nvSpPr>
        <p:spPr>
          <a:xfrm>
            <a:off x="462418" y="1626639"/>
            <a:ext cx="7013195" cy="877871"/>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wrap="none" tIns="91439" bIns="91439">
            <a:spAutoFit/>
          </a:bodyPr>
          <a:lstStyle/>
          <a:p>
            <a:pPr algn="ctr" defTabSz="825500">
              <a:defRPr>
                <a:latin typeface="Helvetica Neue Medium"/>
                <a:ea typeface="Helvetica Neue Medium"/>
                <a:cs typeface="Helvetica Neue Medium"/>
                <a:sym typeface="Helvetica Neue Medium"/>
              </a:defRPr>
            </a:pPr>
            <a:r>
              <a:t>EUROBAROMETER, 2021</a:t>
            </a:r>
            <a:r>
              <a:rPr>
                <a:solidFill>
                  <a:srgbClr val="66A1B5"/>
                </a:solidFill>
              </a:rPr>
              <a:t> </a:t>
            </a:r>
          </a:p>
        </p:txBody>
      </p:sp>
      <p:sp>
        <p:nvSpPr>
          <p:cNvPr id="225" name="Rectangle 1"/>
          <p:cNvSpPr txBox="1"/>
          <p:nvPr/>
        </p:nvSpPr>
        <p:spPr>
          <a:xfrm>
            <a:off x="1205091" y="2996700"/>
            <a:ext cx="13395247" cy="1210985"/>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p>
            <a:pPr defTabSz="1828800">
              <a:defRPr b="1" sz="4000">
                <a:solidFill>
                  <a:srgbClr val="075B79"/>
                </a:solidFill>
                <a:latin typeface="Arial"/>
                <a:ea typeface="Arial"/>
                <a:cs typeface="Arial"/>
                <a:sym typeface="Arial"/>
              </a:defRPr>
            </a:pPr>
            <a:r>
              <a:t>Average number of cigarettes smoked daily  </a:t>
            </a:r>
            <a:r>
              <a:rPr sz="3200">
                <a:solidFill>
                  <a:srgbClr val="66A1B5"/>
                </a:solidFill>
              </a:rPr>
              <a:t>– EU27 + UK</a:t>
            </a:r>
            <a:endParaRPr sz="3200">
              <a:solidFill>
                <a:srgbClr val="66A1B5"/>
              </a:solidFill>
            </a:endParaRPr>
          </a:p>
          <a:p>
            <a:pPr defTabSz="1828800">
              <a:defRPr b="1" sz="3200">
                <a:solidFill>
                  <a:srgbClr val="66A1B5"/>
                </a:solidFill>
                <a:latin typeface="Arial"/>
                <a:ea typeface="Arial"/>
                <a:cs typeface="Arial"/>
                <a:sym typeface="Arial"/>
              </a:defRPr>
            </a:pPr>
            <a:r>
              <a:t>Base: Respondents who smoke cigarettes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Title 1"/>
          <p:cNvSpPr txBox="1"/>
          <p:nvPr>
            <p:ph type="title" idx="4294967295"/>
          </p:nvPr>
        </p:nvSpPr>
        <p:spPr>
          <a:xfrm>
            <a:off x="1365250" y="447676"/>
            <a:ext cx="23025100" cy="863601"/>
          </a:xfrm>
          <a:prstGeom prst="rect">
            <a:avLst/>
          </a:prstGeom>
        </p:spPr>
        <p:txBody>
          <a:bodyPr lIns="121943" tIns="121943" rIns="121943" bIns="121943" anchor="b"/>
          <a:lstStyle>
            <a:lvl1pPr defTabSz="2438887">
              <a:defRPr cap="all" spc="0" sz="4000">
                <a:solidFill>
                  <a:srgbClr val="075B79"/>
                </a:solidFill>
                <a:latin typeface="Arial"/>
                <a:ea typeface="Arial"/>
                <a:cs typeface="Arial"/>
                <a:sym typeface="Arial"/>
              </a:defRPr>
            </a:lvl1pPr>
          </a:lstStyle>
          <a:p>
            <a:pPr/>
            <a:r>
              <a:t>Ex-smokers eu28  – men &amp; women</a:t>
            </a:r>
          </a:p>
        </p:txBody>
      </p:sp>
      <p:graphicFrame>
        <p:nvGraphicFramePr>
          <p:cNvPr id="230" name="Content Placeholder 3"/>
          <p:cNvGraphicFramePr/>
          <p:nvPr/>
        </p:nvGraphicFramePr>
        <p:xfrm>
          <a:off x="255715" y="4208498"/>
          <a:ext cx="20002489" cy="7439207"/>
        </p:xfrm>
        <a:graphic xmlns:a="http://schemas.openxmlformats.org/drawingml/2006/main">
          <a:graphicData uri="http://schemas.openxmlformats.org/drawingml/2006/chart">
            <c:chart xmlns:c="http://schemas.openxmlformats.org/drawingml/2006/chart" r:id="rId2"/>
          </a:graphicData>
        </a:graphic>
      </p:graphicFrame>
      <p:sp>
        <p:nvSpPr>
          <p:cNvPr id="231" name="Rectangle 9"/>
          <p:cNvSpPr txBox="1"/>
          <p:nvPr/>
        </p:nvSpPr>
        <p:spPr>
          <a:xfrm>
            <a:off x="623596" y="1530216"/>
            <a:ext cx="7013195" cy="877872"/>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wrap="none" tIns="91439" bIns="91439">
            <a:spAutoFit/>
          </a:bodyPr>
          <a:lstStyle/>
          <a:p>
            <a:pPr algn="ctr" defTabSz="825500">
              <a:defRPr>
                <a:latin typeface="Helvetica Neue Medium"/>
                <a:ea typeface="Helvetica Neue Medium"/>
                <a:cs typeface="Helvetica Neue Medium"/>
                <a:sym typeface="Helvetica Neue Medium"/>
              </a:defRPr>
            </a:pPr>
            <a:r>
              <a:t>EUROBAROMETER, 2021</a:t>
            </a:r>
            <a:r>
              <a:rPr>
                <a:solidFill>
                  <a:srgbClr val="66A1B5"/>
                </a:solidFill>
              </a:rPr>
              <a:t> </a:t>
            </a:r>
          </a:p>
        </p:txBody>
      </p:sp>
      <p:sp>
        <p:nvSpPr>
          <p:cNvPr id="232" name="Rectangle 10"/>
          <p:cNvSpPr txBox="1"/>
          <p:nvPr/>
        </p:nvSpPr>
        <p:spPr>
          <a:xfrm>
            <a:off x="561241" y="2627028"/>
            <a:ext cx="17154472" cy="2620685"/>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defRPr b="1" sz="4000">
                <a:solidFill>
                  <a:srgbClr val="075B79"/>
                </a:solidFill>
                <a:latin typeface="Arial"/>
                <a:ea typeface="Arial"/>
                <a:cs typeface="Arial"/>
                <a:sym typeface="Arial"/>
              </a:defRPr>
            </a:pPr>
            <a:r>
              <a:t>Used or tried oral tobacco (snus), chewing or nasal tobacco</a:t>
            </a:r>
            <a:r>
              <a:rPr sz="3200">
                <a:solidFill>
                  <a:srgbClr val="66A1B5"/>
                </a:solidFill>
              </a:rPr>
              <a:t> – EU27 + UK (%)</a:t>
            </a:r>
            <a:endParaRPr sz="3200">
              <a:solidFill>
                <a:srgbClr val="66A1B5"/>
              </a:solidFill>
            </a:endParaRPr>
          </a:p>
          <a:p>
            <a:pPr defTabSz="1828800">
              <a:defRPr b="1" sz="3200">
                <a:solidFill>
                  <a:srgbClr val="66A1B5"/>
                </a:solidFill>
                <a:latin typeface="Arial"/>
                <a:ea typeface="Arial"/>
                <a:cs typeface="Arial"/>
                <a:sym typeface="Arial"/>
              </a:defRPr>
            </a:pPr>
            <a:r>
              <a:t>Base: All respondents </a:t>
            </a:r>
          </a:p>
          <a:p>
            <a:pPr defTabSz="1828800">
              <a:defRPr b="1" sz="3200">
                <a:solidFill>
                  <a:srgbClr val="D48127"/>
                </a:solidFill>
                <a:latin typeface="Arial"/>
                <a:ea typeface="Arial"/>
                <a:cs typeface="Arial"/>
                <a:sym typeface="Arial"/>
              </a:defRPr>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234" name="Table 1"/>
          <p:cNvGraphicFramePr/>
          <p:nvPr/>
        </p:nvGraphicFramePr>
        <p:xfrm>
          <a:off x="2940641" y="3638696"/>
          <a:ext cx="10647881" cy="7841767"/>
        </p:xfrm>
        <a:graphic xmlns:a="http://schemas.openxmlformats.org/drawingml/2006/main">
          <a:graphicData uri="http://schemas.openxmlformats.org/drawingml/2006/table">
            <a:tbl>
              <a:tblPr firstCol="1" firstRow="1" lastCol="0" lastRow="0" bandCol="0" bandRow="0" rtl="0">
                <a:tableStyleId>{EEE7283C-3CF3-47DC-8721-378D4A62B228}</a:tableStyleId>
              </a:tblPr>
              <a:tblGrid>
                <a:gridCol w="2658795"/>
                <a:gridCol w="2658795"/>
                <a:gridCol w="2658795"/>
                <a:gridCol w="2658795"/>
              </a:tblGrid>
              <a:tr h="1957266">
                <a:tc>
                  <a:txBody>
                    <a:bodyPr/>
                    <a:lstStyle/>
                    <a:p>
                      <a:pPr defTabSz="914400">
                        <a:tabLst>
                          <a:tab pos="1663700" algn="l"/>
                        </a:tabLst>
                      </a:pPr>
                      <a:r>
                        <a:rPr sz="4100">
                          <a:sym typeface="Helvetica Neue Medium"/>
                        </a:rPr>
                        <a:t>Age (years)</a:t>
                      </a:r>
                    </a:p>
                  </a:txBody>
                  <a:tcPr marL="50800" marR="50800" marT="50800" marB="50800" anchor="ctr" anchorCtr="0" horzOverflow="overflow"/>
                </a:tc>
                <a:tc>
                  <a:txBody>
                    <a:bodyPr/>
                    <a:lstStyle/>
                    <a:p>
                      <a:pPr defTabSz="914400">
                        <a:tabLst>
                          <a:tab pos="1663700" algn="l"/>
                        </a:tabLst>
                      </a:pPr>
                      <a:r>
                        <a:rPr sz="4100">
                          <a:sym typeface="Helvetica Neue Medium"/>
                        </a:rPr>
                        <a:t>All causes</a:t>
                      </a:r>
                    </a:p>
                  </a:txBody>
                  <a:tcPr marL="50800" marR="50800" marT="50800" marB="50800" anchor="ctr" anchorCtr="0" horzOverflow="overflow"/>
                </a:tc>
                <a:tc>
                  <a:txBody>
                    <a:bodyPr/>
                    <a:lstStyle/>
                    <a:p>
                      <a:pPr defTabSz="914400">
                        <a:tabLst>
                          <a:tab pos="1663700" algn="l"/>
                        </a:tabLst>
                      </a:pPr>
                      <a:r>
                        <a:rPr sz="4100">
                          <a:sym typeface="Helvetica Neue Medium"/>
                        </a:rPr>
                        <a:t>Lung cancer</a:t>
                      </a:r>
                    </a:p>
                  </a:txBody>
                  <a:tcPr marL="50800" marR="50800" marT="50800" marB="50800" anchor="ctr" anchorCtr="0" horzOverflow="overflow"/>
                </a:tc>
                <a:tc>
                  <a:txBody>
                    <a:bodyPr/>
                    <a:lstStyle/>
                    <a:p>
                      <a:pPr defTabSz="914400">
                        <a:tabLst>
                          <a:tab pos="1663700" algn="l"/>
                        </a:tabLst>
                      </a:pPr>
                      <a:r>
                        <a:rPr sz="4100">
                          <a:sym typeface="Helvetica Neue Medium"/>
                        </a:rPr>
                        <a:t>All CV</a:t>
                      </a:r>
                    </a:p>
                  </a:txBody>
                  <a:tcPr marL="50800" marR="50800" marT="50800" marB="50800" anchor="ctr" anchorCtr="0" horzOverflow="overflow"/>
                </a:tc>
              </a:tr>
              <a:tr h="1957266">
                <a:tc>
                  <a:txBody>
                    <a:bodyPr/>
                    <a:lstStyle/>
                    <a:p>
                      <a:pPr defTabSz="914400">
                        <a:tabLst>
                          <a:tab pos="1663700" algn="l"/>
                        </a:tabLst>
                      </a:pPr>
                      <a:r>
                        <a:rPr sz="4100">
                          <a:sym typeface="Helvetica Neue Medium"/>
                        </a:rPr>
                        <a:t>45-59</a:t>
                      </a:r>
                    </a:p>
                  </a:txBody>
                  <a:tcPr marL="50800" marR="50800" marT="50800" marB="50800" anchor="ctr" anchorCtr="0" horzOverflow="overflow"/>
                </a:tc>
                <a:tc>
                  <a:txBody>
                    <a:bodyPr/>
                    <a:lstStyle/>
                    <a:p>
                      <a:pPr defTabSz="914400"/>
                      <a:r>
                        <a:rPr sz="4100"/>
                        <a:t>0.15**</a:t>
                      </a:r>
                    </a:p>
                  </a:txBody>
                  <a:tcPr marL="50800" marR="50800" marT="50800" marB="50800" anchor="ctr" anchorCtr="0" horzOverflow="overflow"/>
                </a:tc>
                <a:tc>
                  <a:txBody>
                    <a:bodyPr/>
                    <a:lstStyle/>
                    <a:p>
                      <a:pPr defTabSz="914400"/>
                      <a:r>
                        <a:rPr sz="4100"/>
                        <a:t>0.24</a:t>
                      </a:r>
                    </a:p>
                  </a:txBody>
                  <a:tcPr marL="50800" marR="50800" marT="50800" marB="50800" anchor="ctr" anchorCtr="0" horzOverflow="overflow"/>
                </a:tc>
                <a:tc>
                  <a:txBody>
                    <a:bodyPr/>
                    <a:lstStyle/>
                    <a:p>
                      <a:pPr defTabSz="914400"/>
                      <a:r>
                        <a:rPr sz="4100"/>
                        <a:t>0.13</a:t>
                      </a:r>
                    </a:p>
                  </a:txBody>
                  <a:tcPr marL="50800" marR="50800" marT="50800" marB="50800" anchor="ctr" anchorCtr="0" horzOverflow="overflow">
                    <a:lnR w="12700">
                      <a:solidFill>
                        <a:srgbClr val="4D4D4D"/>
                      </a:solidFill>
                      <a:miter lim="400000"/>
                    </a:lnR>
                  </a:tcPr>
                </a:tc>
              </a:tr>
              <a:tr h="1957266">
                <a:tc>
                  <a:txBody>
                    <a:bodyPr/>
                    <a:lstStyle/>
                    <a:p>
                      <a:pPr defTabSz="914400">
                        <a:tabLst>
                          <a:tab pos="1663700" algn="l"/>
                        </a:tabLst>
                      </a:pPr>
                      <a:r>
                        <a:rPr sz="4100">
                          <a:sym typeface="Helvetica Neue Medium"/>
                        </a:rPr>
                        <a:t>60-69</a:t>
                      </a:r>
                    </a:p>
                  </a:txBody>
                  <a:tcPr marL="50800" marR="50800" marT="50800" marB="50800" anchor="ctr" anchorCtr="0" horzOverflow="overflow"/>
                </a:tc>
                <a:tc>
                  <a:txBody>
                    <a:bodyPr/>
                    <a:lstStyle/>
                    <a:p>
                      <a:pPr defTabSz="914400"/>
                      <a:r>
                        <a:rPr sz="4100"/>
                        <a:t>0.27</a:t>
                      </a:r>
                    </a:p>
                  </a:txBody>
                  <a:tcPr marL="50800" marR="50800" marT="50800" marB="50800" anchor="ctr" anchorCtr="0" horzOverflow="overflow"/>
                </a:tc>
                <a:tc>
                  <a:txBody>
                    <a:bodyPr/>
                    <a:lstStyle/>
                    <a:p>
                      <a:pPr defTabSz="914400"/>
                      <a:r>
                        <a:rPr sz="4100"/>
                        <a:t>0.38</a:t>
                      </a:r>
                    </a:p>
                  </a:txBody>
                  <a:tcPr marL="50800" marR="50800" marT="50800" marB="50800" anchor="ctr" anchorCtr="0" horzOverflow="overflow"/>
                </a:tc>
                <a:tc>
                  <a:txBody>
                    <a:bodyPr/>
                    <a:lstStyle/>
                    <a:p>
                      <a:pPr defTabSz="914400"/>
                      <a:r>
                        <a:rPr sz="4100"/>
                        <a:t>0.19</a:t>
                      </a:r>
                    </a:p>
                  </a:txBody>
                  <a:tcPr marL="50800" marR="50800" marT="50800" marB="50800" anchor="ctr" anchorCtr="0" horzOverflow="overflow">
                    <a:lnR w="12700">
                      <a:solidFill>
                        <a:srgbClr val="4D4D4D"/>
                      </a:solidFill>
                      <a:miter lim="400000"/>
                    </a:lnR>
                  </a:tcPr>
                </a:tc>
              </a:tr>
              <a:tr h="1957266">
                <a:tc>
                  <a:txBody>
                    <a:bodyPr/>
                    <a:lstStyle/>
                    <a:p>
                      <a:pPr defTabSz="914400">
                        <a:tabLst>
                          <a:tab pos="1663700" algn="l"/>
                        </a:tabLst>
                      </a:pPr>
                      <a:r>
                        <a:rPr sz="4100">
                          <a:sym typeface="Helvetica Neue Medium"/>
                        </a:rPr>
                        <a:t>70-79</a:t>
                      </a:r>
                    </a:p>
                  </a:txBody>
                  <a:tcPr marL="50800" marR="50800" marT="50800" marB="50800" anchor="ctr" anchorCtr="0" horzOverflow="overflow">
                    <a:lnB w="12700">
                      <a:solidFill>
                        <a:srgbClr val="4D4D4D"/>
                      </a:solidFill>
                      <a:miter lim="400000"/>
                    </a:lnB>
                  </a:tcPr>
                </a:tc>
                <a:tc>
                  <a:txBody>
                    <a:bodyPr/>
                    <a:lstStyle/>
                    <a:p>
                      <a:pPr defTabSz="914400"/>
                      <a:r>
                        <a:rPr sz="4100"/>
                        <a:t>0.42</a:t>
                      </a:r>
                    </a:p>
                  </a:txBody>
                  <a:tcPr marL="50800" marR="50800" marT="50800" marB="50800" anchor="ctr" anchorCtr="0" horzOverflow="overflow">
                    <a:lnB w="12700">
                      <a:solidFill>
                        <a:srgbClr val="4D4D4D"/>
                      </a:solidFill>
                      <a:miter lim="400000"/>
                    </a:lnB>
                  </a:tcPr>
                </a:tc>
                <a:tc>
                  <a:txBody>
                    <a:bodyPr/>
                    <a:lstStyle/>
                    <a:p>
                      <a:pPr defTabSz="914400"/>
                      <a:r>
                        <a:rPr sz="4100"/>
                        <a:t>0.49</a:t>
                      </a:r>
                    </a:p>
                  </a:txBody>
                  <a:tcPr marL="50800" marR="50800" marT="50800" marB="50800" anchor="ctr" anchorCtr="0" horzOverflow="overflow">
                    <a:lnB w="12700">
                      <a:solidFill>
                        <a:srgbClr val="4D4D4D"/>
                      </a:solidFill>
                      <a:miter lim="400000"/>
                    </a:lnB>
                  </a:tcPr>
                </a:tc>
                <a:tc>
                  <a:txBody>
                    <a:bodyPr/>
                    <a:lstStyle/>
                    <a:p>
                      <a:pPr defTabSz="914400"/>
                      <a:r>
                        <a:rPr sz="4100"/>
                        <a:t>0.33</a:t>
                      </a:r>
                    </a:p>
                  </a:txBody>
                  <a:tcPr marL="50800" marR="50800" marT="50800" marB="50800" anchor="ctr" anchorCtr="0" horzOverflow="overflow">
                    <a:lnR w="12700">
                      <a:solidFill>
                        <a:srgbClr val="4D4D4D"/>
                      </a:solidFill>
                      <a:miter lim="400000"/>
                    </a:lnR>
                    <a:lnB w="12700">
                      <a:solidFill>
                        <a:srgbClr val="4D4D4D"/>
                      </a:solidFill>
                      <a:miter lim="400000"/>
                    </a:lnB>
                  </a:tcPr>
                </a:tc>
              </a:tr>
            </a:tbl>
          </a:graphicData>
        </a:graphic>
      </p:graphicFrame>
      <p:sp>
        <p:nvSpPr>
          <p:cNvPr id="235" name="WHO data on ratio of death rates* attributable to tobacco among males: Sweden vs other EU countries"/>
          <p:cNvSpPr txBox="1"/>
          <p:nvPr/>
        </p:nvSpPr>
        <p:spPr>
          <a:xfrm>
            <a:off x="2250528" y="837168"/>
            <a:ext cx="19264125" cy="1884003"/>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sz="5700">
                <a:latin typeface="Helvetica Neue Medium"/>
                <a:ea typeface="Helvetica Neue Medium"/>
                <a:cs typeface="Helvetica Neue Medium"/>
                <a:sym typeface="Helvetica Neue Medium"/>
              </a:defRPr>
            </a:lvl1pPr>
          </a:lstStyle>
          <a:p>
            <a:pPr/>
            <a:r>
              <a:t>WHO data on ratio of death rates* attributable to tobacco among males: Sweden vs other EU countries</a:t>
            </a:r>
          </a:p>
        </p:txBody>
      </p:sp>
      <p:sp>
        <p:nvSpPr>
          <p:cNvPr id="236" name="Ref: Ramström L, Wikmans T, Tobacco Induced Diseases, 2014"/>
          <p:cNvSpPr txBox="1"/>
          <p:nvPr/>
        </p:nvSpPr>
        <p:spPr>
          <a:xfrm>
            <a:off x="2671621" y="12034159"/>
            <a:ext cx="13785952" cy="64713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b="1" sz="3600"/>
            </a:lvl1pPr>
          </a:lstStyle>
          <a:p>
            <a:pPr/>
            <a:r>
              <a:t>Ref: Ramström L, Wikmans T, Tobacco Induced Diseases, 2014</a:t>
            </a:r>
          </a:p>
        </p:txBody>
      </p:sp>
      <p:sp>
        <p:nvSpPr>
          <p:cNvPr id="237" name="* A ratio &lt;1.0 indicates a…"/>
          <p:cNvSpPr txBox="1"/>
          <p:nvPr/>
        </p:nvSpPr>
        <p:spPr>
          <a:xfrm>
            <a:off x="15175745" y="7468383"/>
            <a:ext cx="4805884" cy="1093113"/>
          </a:xfrm>
          <a:prstGeom prst="rect">
            <a:avLst/>
          </a:prstGeom>
          <a:solidFill>
            <a:srgbClr val="ED220D"/>
          </a:solidFill>
          <a:ln w="127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defTabSz="825500">
              <a:defRPr sz="3200">
                <a:solidFill>
                  <a:srgbClr val="FFFFFF"/>
                </a:solidFill>
                <a:latin typeface="Helvetica Neue Medium"/>
                <a:ea typeface="Helvetica Neue Medium"/>
                <a:cs typeface="Helvetica Neue Medium"/>
                <a:sym typeface="Helvetica Neue Medium"/>
              </a:defRPr>
            </a:pPr>
            <a:r>
              <a:t>* A ratio &lt;1.0 indicates a </a:t>
            </a:r>
          </a:p>
          <a:p>
            <a:pPr algn="ctr" defTabSz="825500">
              <a:defRPr sz="3200">
                <a:solidFill>
                  <a:srgbClr val="FFFFFF"/>
                </a:solidFill>
                <a:latin typeface="Helvetica Neue Medium"/>
                <a:ea typeface="Helvetica Neue Medium"/>
                <a:cs typeface="Helvetica Neue Medium"/>
                <a:sym typeface="Helvetica Neue Medium"/>
              </a:defRPr>
            </a:pPr>
            <a:r>
              <a:t>lower death rate.</a:t>
            </a:r>
          </a:p>
        </p:txBody>
      </p:sp>
      <p:sp>
        <p:nvSpPr>
          <p:cNvPr id="238" name="** The ratio shows that Swedish…"/>
          <p:cNvSpPr txBox="1"/>
          <p:nvPr/>
        </p:nvSpPr>
        <p:spPr>
          <a:xfrm>
            <a:off x="14306990" y="8885942"/>
            <a:ext cx="6602172" cy="1588413"/>
          </a:xfrm>
          <a:prstGeom prst="rect">
            <a:avLst/>
          </a:prstGeom>
          <a:solidFill>
            <a:srgbClr val="ED220D"/>
          </a:solidFill>
          <a:ln w="127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825500">
              <a:defRPr sz="3200">
                <a:solidFill>
                  <a:srgbClr val="FFFFFF"/>
                </a:solidFill>
                <a:latin typeface="Helvetica Neue Medium"/>
                <a:ea typeface="Helvetica Neue Medium"/>
                <a:cs typeface="Helvetica Neue Medium"/>
                <a:sym typeface="Helvetica Neue Medium"/>
              </a:defRPr>
            </a:pPr>
            <a:r>
              <a:t> ** The ratio shows that Swedish</a:t>
            </a:r>
          </a:p>
          <a:p>
            <a:pPr defTabSz="825500">
              <a:defRPr sz="3200">
                <a:solidFill>
                  <a:srgbClr val="FFFFFF"/>
                </a:solidFill>
                <a:latin typeface="Helvetica Neue Medium"/>
                <a:ea typeface="Helvetica Neue Medium"/>
                <a:cs typeface="Helvetica Neue Medium"/>
                <a:sym typeface="Helvetica Neue Medium"/>
              </a:defRPr>
            </a:pPr>
            <a:r>
              <a:t>males only have 15% of the death </a:t>
            </a:r>
          </a:p>
          <a:p>
            <a:pPr defTabSz="825500">
              <a:defRPr sz="3200">
                <a:solidFill>
                  <a:srgbClr val="FFFFFF"/>
                </a:solidFill>
                <a:latin typeface="Helvetica Neue Medium"/>
                <a:ea typeface="Helvetica Neue Medium"/>
                <a:cs typeface="Helvetica Neue Medium"/>
                <a:sym typeface="Helvetica Neue Medium"/>
              </a:defRPr>
            </a:pPr>
            <a:r>
              <a:t>ratein other EU countries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Adverse health effects of conventional cigarettes"/>
          <p:cNvSpPr txBox="1"/>
          <p:nvPr>
            <p:ph type="title"/>
          </p:nvPr>
        </p:nvSpPr>
        <p:spPr>
          <a:xfrm>
            <a:off x="1289796" y="593306"/>
            <a:ext cx="20159267" cy="1433164"/>
          </a:xfrm>
          <a:prstGeom prst="rect">
            <a:avLst/>
          </a:prstGeom>
        </p:spPr>
        <p:txBody>
          <a:bodyPr/>
          <a:lstStyle>
            <a:lvl1pPr defTabSz="2023821">
              <a:defRPr spc="-141" sz="7054"/>
            </a:lvl1pPr>
          </a:lstStyle>
          <a:p>
            <a:pPr/>
            <a:r>
              <a:t>Adverse health effects of conventional cigarettes</a:t>
            </a:r>
          </a:p>
        </p:txBody>
      </p:sp>
      <p:sp>
        <p:nvSpPr>
          <p:cNvPr id="241" name="Mechanisms, outcomes"/>
          <p:cNvSpPr txBox="1"/>
          <p:nvPr>
            <p:ph type="body" idx="21"/>
          </p:nvPr>
        </p:nvSpPr>
        <p:spPr>
          <a:xfrm>
            <a:off x="1384300" y="1868056"/>
            <a:ext cx="21971000" cy="934780"/>
          </a:xfrm>
          <a:prstGeom prst="rect">
            <a:avLst/>
          </a:prstGeom>
          <a:extLst>
            <a:ext uri="{C572A759-6A51-4108-AA02-DFA0A04FC94B}">
              <ma14:wrappingTextBoxFlag xmlns:ma14="http://schemas.microsoft.com/office/mac/drawingml/2011/main" val="1"/>
            </a:ext>
          </a:extLst>
        </p:spPr>
        <p:txBody>
          <a:bodyPr/>
          <a:lstStyle/>
          <a:p>
            <a:pPr/>
            <a:r>
              <a:t>Mechanisms, outcomes </a:t>
            </a:r>
          </a:p>
        </p:txBody>
      </p:sp>
      <p:sp>
        <p:nvSpPr>
          <p:cNvPr id="242" name="Cigarette smoke contains combustion products, some of which are highly carcinogenic…"/>
          <p:cNvSpPr txBox="1"/>
          <p:nvPr>
            <p:ph type="body" idx="1"/>
          </p:nvPr>
        </p:nvSpPr>
        <p:spPr>
          <a:xfrm>
            <a:off x="1241129" y="3384833"/>
            <a:ext cx="20732850" cy="8302983"/>
          </a:xfrm>
          <a:prstGeom prst="rect">
            <a:avLst/>
          </a:prstGeom>
        </p:spPr>
        <p:txBody>
          <a:bodyPr/>
          <a:lstStyle/>
          <a:p>
            <a:pPr marL="512063" indent="-512063" defTabSz="2048204">
              <a:spcBef>
                <a:spcPts val="3700"/>
              </a:spcBef>
              <a:defRPr sz="4032"/>
            </a:pPr>
            <a:r>
              <a:t>Cigarette smoke contains combustion products, some of which are highly carcinogenic</a:t>
            </a:r>
          </a:p>
          <a:p>
            <a:pPr marL="512063" indent="-512063" defTabSz="2048204">
              <a:spcBef>
                <a:spcPts val="3700"/>
              </a:spcBef>
              <a:defRPr sz="4032"/>
            </a:pPr>
            <a:r>
              <a:t>Inhalation of cigarette smoke leads to a chronic irritation in the respiratory tract</a:t>
            </a:r>
          </a:p>
          <a:p>
            <a:pPr marL="512063" indent="-512063" defTabSz="2048204">
              <a:spcBef>
                <a:spcPts val="3700"/>
              </a:spcBef>
              <a:defRPr sz="4032"/>
            </a:pPr>
            <a:r>
              <a:t>Unknown components in cigarette smoke contributes to a systemic, chronic inflammatory state in some habitual smokers (as evidenced by increases in blood markers such as fibrinogen &amp; CRP)</a:t>
            </a:r>
          </a:p>
          <a:p>
            <a:pPr marL="512063" indent="-512063" defTabSz="2048204">
              <a:spcBef>
                <a:spcPts val="3700"/>
              </a:spcBef>
              <a:defRPr sz="4032"/>
            </a:pPr>
            <a:r>
              <a:t>Excess mortality among cigarette smokers:</a:t>
            </a:r>
          </a:p>
          <a:p>
            <a:pPr lvl="1" marL="1024127" indent="-512063" defTabSz="2048204">
              <a:spcBef>
                <a:spcPts val="3700"/>
              </a:spcBef>
              <a:defRPr sz="4032"/>
            </a:pPr>
            <a:r>
              <a:t>1/3 due to 12-15 types of cancer (70% lung cancer)</a:t>
            </a:r>
          </a:p>
          <a:p>
            <a:pPr lvl="1" marL="1024127" indent="-512063" defTabSz="2048204">
              <a:spcBef>
                <a:spcPts val="3700"/>
              </a:spcBef>
              <a:defRPr sz="4032"/>
            </a:pPr>
            <a:r>
              <a:t>1/3 due to cardiovascular disease (myocardial infarction, stroke)</a:t>
            </a:r>
          </a:p>
          <a:p>
            <a:pPr lvl="1" marL="1024127" indent="-512063" defTabSz="2048204">
              <a:spcBef>
                <a:spcPts val="3700"/>
              </a:spcBef>
              <a:defRPr sz="4032"/>
            </a:pPr>
            <a:r>
              <a:t>1/3 due to COPD (e. g. chronic bronchitis, emphysema</a:t>
            </a:r>
          </a:p>
        </p:txBody>
      </p:sp>
      <p:sp>
        <p:nvSpPr>
          <p:cNvPr id="243" name="It’s not the nicotine that makes cigarette smoking a major health concern!"/>
          <p:cNvSpPr txBox="1"/>
          <p:nvPr/>
        </p:nvSpPr>
        <p:spPr>
          <a:xfrm>
            <a:off x="1827640" y="12282513"/>
            <a:ext cx="19083579" cy="796592"/>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825500">
              <a:defRPr>
                <a:latin typeface="Helvetica Neue Medium"/>
                <a:ea typeface="Helvetica Neue Medium"/>
                <a:cs typeface="Helvetica Neue Medium"/>
                <a:sym typeface="Helvetica Neue Medium"/>
              </a:defRPr>
            </a:lvl1pPr>
          </a:lstStyle>
          <a:p>
            <a:pPr/>
            <a:r>
              <a:t>It’s not the nicotine that makes cigarette smoking a major health concern!</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Swedish, epidemiological studies on long-term health outcomes among snus users published since the 1990s"/>
          <p:cNvSpPr txBox="1"/>
          <p:nvPr>
            <p:ph type="title"/>
          </p:nvPr>
        </p:nvSpPr>
        <p:spPr>
          <a:xfrm>
            <a:off x="1282700" y="638671"/>
            <a:ext cx="17954427" cy="2060699"/>
          </a:xfrm>
          <a:prstGeom prst="rect">
            <a:avLst/>
          </a:prstGeom>
        </p:spPr>
        <p:txBody>
          <a:bodyPr/>
          <a:lstStyle>
            <a:lvl1pPr defTabSz="999718">
              <a:defRPr spc="-109" sz="5453"/>
            </a:lvl1pPr>
          </a:lstStyle>
          <a:p>
            <a:pPr/>
            <a:r>
              <a:t>Swedish, epidemiological studies on long-term health outcomes among snus users published since the 1990s</a:t>
            </a:r>
          </a:p>
        </p:txBody>
      </p:sp>
      <p:sp>
        <p:nvSpPr>
          <p:cNvPr id="246" name="200-300 publications…"/>
          <p:cNvSpPr txBox="1"/>
          <p:nvPr>
            <p:ph type="body" idx="1"/>
          </p:nvPr>
        </p:nvSpPr>
        <p:spPr>
          <a:xfrm>
            <a:off x="1206500" y="3530129"/>
            <a:ext cx="21971000" cy="8788870"/>
          </a:xfrm>
          <a:prstGeom prst="rect">
            <a:avLst/>
          </a:prstGeom>
        </p:spPr>
        <p:txBody>
          <a:bodyPr/>
          <a:lstStyle/>
          <a:p>
            <a:pPr/>
            <a:r>
              <a:t>200-300 publications</a:t>
            </a:r>
          </a:p>
          <a:p>
            <a:pPr/>
            <a:r>
              <a:t>&gt;100,000 snus users</a:t>
            </a:r>
          </a:p>
          <a:p>
            <a:pPr/>
            <a:r>
              <a:t>Studies done by independent, university-based research groups</a:t>
            </a:r>
          </a:p>
          <a:p>
            <a:pPr/>
            <a:r>
              <a:t>Findings:</a:t>
            </a:r>
          </a:p>
          <a:p>
            <a:pPr lvl="1">
              <a:defRPr sz="3400"/>
            </a:pPr>
            <a:r>
              <a:t>No increased risk of oral cancer</a:t>
            </a:r>
          </a:p>
          <a:p>
            <a:pPr lvl="1">
              <a:defRPr sz="3400"/>
            </a:pPr>
            <a:r>
              <a:t>No increased risk of lung cancer</a:t>
            </a:r>
          </a:p>
          <a:p>
            <a:pPr lvl="1">
              <a:defRPr sz="3400"/>
            </a:pPr>
            <a:r>
              <a:t>No increased risk of any other type of cancer</a:t>
            </a:r>
          </a:p>
          <a:p>
            <a:pPr lvl="1">
              <a:defRPr sz="3400"/>
            </a:pPr>
            <a:r>
              <a:t>No increased risk of cardiovascular disease (myocardial infarction, stroke)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All tobacco products are not the same, some smokeless products (like Swedish snus, nicotine pouches) are clearly much less dangerous to health than conventional cigarettes"/>
          <p:cNvSpPr txBox="1"/>
          <p:nvPr>
            <p:ph type="title"/>
          </p:nvPr>
        </p:nvSpPr>
        <p:spPr>
          <a:xfrm>
            <a:off x="1003296" y="902535"/>
            <a:ext cx="21752095" cy="6114215"/>
          </a:xfrm>
          <a:prstGeom prst="rect">
            <a:avLst/>
          </a:prstGeom>
        </p:spPr>
        <p:txBody>
          <a:bodyPr/>
          <a:lstStyle>
            <a:lvl1pPr>
              <a:defRPr spc="-162" sz="8100"/>
            </a:lvl1pPr>
          </a:lstStyle>
          <a:p>
            <a:pPr/>
            <a:r>
              <a:t>All tobacco products are not the same, some smokeless products (like Swedish snus, nicotine pouches) are clearly much less dangerous to health than conventional cigarettes</a:t>
            </a:r>
          </a:p>
        </p:txBody>
      </p:sp>
      <p:sp>
        <p:nvSpPr>
          <p:cNvPr id="249" name="In 2019 FDA issued their first and hitherto only &quot;modified risk order&quot;for Swedish snus. The order authorises marketing of snus using health claims. The order was based on a review of all the scientific evidence about snus which shows reduced (or rather n"/>
          <p:cNvSpPr txBox="1"/>
          <p:nvPr/>
        </p:nvSpPr>
        <p:spPr>
          <a:xfrm>
            <a:off x="1165667" y="7756948"/>
            <a:ext cx="18326613" cy="4807214"/>
          </a:xfrm>
          <a:prstGeom prst="rect">
            <a:avLst/>
          </a:prstGeom>
          <a:solidFill>
            <a:schemeClr val="accent4">
              <a:hueOff val="-476017"/>
              <a:lumOff val="-10042"/>
            </a:schemeClr>
          </a:solidFill>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825500">
              <a:defRPr>
                <a:latin typeface="Helvetica Neue Medium"/>
                <a:ea typeface="Helvetica Neue Medium"/>
                <a:cs typeface="Helvetica Neue Medium"/>
                <a:sym typeface="Helvetica Neue Medium"/>
              </a:defRPr>
            </a:pPr>
            <a:r>
              <a:t>I</a:t>
            </a:r>
            <a:r>
              <a:rPr b="1" sz="5100">
                <a:latin typeface="+mn-lt"/>
                <a:ea typeface="+mn-ea"/>
                <a:cs typeface="+mn-cs"/>
                <a:sym typeface="Helvetica Neue"/>
              </a:rPr>
              <a:t>n 2019 FDA issued their first and hitherto only "modified risk order"for Swedish snus. The order authorises marketing of snus using health claims. The order was based on a review of all the scientific evidence about snus which shows reduced (or rather no) major health risks among users as well as a potential for public health benefit</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Using General snus instead of cigarettes puts you at a lower risk of mouth cancer, heart disease, lung cancer, stroke, emphysema, and chronic bronchitis”"/>
          <p:cNvSpPr txBox="1"/>
          <p:nvPr>
            <p:ph type="title"/>
          </p:nvPr>
        </p:nvSpPr>
        <p:spPr>
          <a:xfrm>
            <a:off x="1435096" y="2882900"/>
            <a:ext cx="21971004" cy="4648200"/>
          </a:xfrm>
          <a:prstGeom prst="rect">
            <a:avLst/>
          </a:prstGeom>
        </p:spPr>
        <p:txBody>
          <a:bodyPr/>
          <a:lstStyle>
            <a:lvl1pPr defTabSz="1950671">
              <a:defRPr spc="-171" sz="8560"/>
            </a:lvl1pPr>
          </a:lstStyle>
          <a:p>
            <a:pPr/>
            <a:r>
              <a:t>“Using General snus instead of cigarettes puts you at a lower risk of mouth cancer, heart disease, lung cancer, stroke, emphysema, and chronic bronchitis”</a:t>
            </a:r>
          </a:p>
        </p:txBody>
      </p:sp>
      <p:sp>
        <p:nvSpPr>
          <p:cNvPr id="252" name="FDA, Center for Tobacco, Oct 22, 2019"/>
          <p:cNvSpPr txBox="1"/>
          <p:nvPr/>
        </p:nvSpPr>
        <p:spPr>
          <a:xfrm>
            <a:off x="1559001" y="8212304"/>
            <a:ext cx="10069018" cy="796592"/>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825500">
              <a:defRPr>
                <a:latin typeface="Helvetica Neue Medium"/>
                <a:ea typeface="Helvetica Neue Medium"/>
                <a:cs typeface="Helvetica Neue Medium"/>
                <a:sym typeface="Helvetica Neue Medium"/>
              </a:defRPr>
            </a:lvl1pPr>
          </a:lstStyle>
          <a:p>
            <a:pPr/>
            <a:r>
              <a:t>FDA, Center for Tobacco, Oct 22, 2019</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But what about nicotine?"/>
          <p:cNvSpPr txBox="1"/>
          <p:nvPr>
            <p:ph type="title"/>
          </p:nvPr>
        </p:nvSpPr>
        <p:spPr>
          <a:prstGeom prst="rect">
            <a:avLst/>
          </a:prstGeom>
        </p:spPr>
        <p:txBody>
          <a:bodyPr/>
          <a:lstStyle/>
          <a:p>
            <a:pPr/>
            <a:r>
              <a:t>But what about nicotine?</a:t>
            </a:r>
          </a:p>
        </p:txBody>
      </p:sp>
      <p:sp>
        <p:nvSpPr>
          <p:cNvPr id="255" name="Nicotine is a mild stimulant (like caffeine) that is unassociated with all of the major, smoking-related diseases…"/>
          <p:cNvSpPr txBox="1"/>
          <p:nvPr>
            <p:ph type="body" idx="1"/>
          </p:nvPr>
        </p:nvSpPr>
        <p:spPr>
          <a:xfrm>
            <a:off x="571500" y="3040152"/>
            <a:ext cx="18436729" cy="7635696"/>
          </a:xfrm>
          <a:prstGeom prst="rect">
            <a:avLst/>
          </a:prstGeom>
        </p:spPr>
        <p:txBody>
          <a:bodyPr/>
          <a:lstStyle/>
          <a:p>
            <a:pPr marL="560831" indent="-560831" defTabSz="2243271">
              <a:spcBef>
                <a:spcPts val="4100"/>
              </a:spcBef>
              <a:defRPr sz="4416"/>
            </a:pPr>
            <a:r>
              <a:t>Nicotine is a mild stimulant (like caffeine) that is unassociated with all of the major, smoking-related diseases</a:t>
            </a:r>
          </a:p>
          <a:p>
            <a:pPr marL="560831" indent="-560831" defTabSz="2243271">
              <a:spcBef>
                <a:spcPts val="4100"/>
              </a:spcBef>
              <a:defRPr sz="4416"/>
            </a:pPr>
            <a:r>
              <a:t>Not completely safe for all users:</a:t>
            </a:r>
          </a:p>
          <a:p>
            <a:pPr lvl="1" marL="1121663" indent="-560831" defTabSz="2243271">
              <a:spcBef>
                <a:spcPts val="4100"/>
              </a:spcBef>
              <a:defRPr sz="4416"/>
            </a:pPr>
            <a:r>
              <a:t>Adverse pregnancy outcomes among cigarettes smokers as well as snus users</a:t>
            </a:r>
          </a:p>
          <a:p>
            <a:pPr lvl="1" marL="1121663" indent="-560831" defTabSz="2243271">
              <a:spcBef>
                <a:spcPts val="4100"/>
              </a:spcBef>
              <a:defRPr sz="4416"/>
            </a:pPr>
            <a:r>
              <a:t>No adverse effects among those who stop using nicotine after the 1st trimester</a:t>
            </a:r>
          </a:p>
          <a:p>
            <a:pPr lvl="1" marL="1121663" indent="-560831" defTabSz="2243271">
              <a:spcBef>
                <a:spcPts val="4100"/>
              </a:spcBef>
              <a:defRPr sz="4416"/>
            </a:pPr>
            <a:r>
              <a:t>Potential adverse effect on the prognosis among patients diagnosed with cardiovascular disease ??</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Nicotine"/>
          <p:cNvSpPr txBox="1"/>
          <p:nvPr>
            <p:ph type="title"/>
          </p:nvPr>
        </p:nvSpPr>
        <p:spPr>
          <a:prstGeom prst="rect">
            <a:avLst/>
          </a:prstGeom>
        </p:spPr>
        <p:txBody>
          <a:bodyPr/>
          <a:lstStyle/>
          <a:p>
            <a:pPr/>
            <a:r>
              <a:t>Nicotine</a:t>
            </a:r>
          </a:p>
        </p:txBody>
      </p:sp>
      <p:sp>
        <p:nvSpPr>
          <p:cNvPr id="258" name="Problems, potential"/>
          <p:cNvSpPr txBox="1"/>
          <p:nvPr>
            <p:ph type="body" idx="21"/>
          </p:nvPr>
        </p:nvSpPr>
        <p:spPr>
          <a:xfrm>
            <a:off x="1130300" y="2494094"/>
            <a:ext cx="9119791" cy="934779"/>
          </a:xfrm>
          <a:prstGeom prst="rect">
            <a:avLst/>
          </a:prstGeom>
          <a:extLst>
            <a:ext uri="{C572A759-6A51-4108-AA02-DFA0A04FC94B}">
              <ma14:wrappingTextBoxFlag xmlns:ma14="http://schemas.microsoft.com/office/mac/drawingml/2011/main" val="1"/>
            </a:ext>
          </a:extLst>
        </p:spPr>
        <p:txBody>
          <a:bodyPr/>
          <a:lstStyle/>
          <a:p>
            <a:pPr/>
            <a:r>
              <a:t>Problems, potential</a:t>
            </a:r>
          </a:p>
        </p:txBody>
      </p:sp>
      <p:sp>
        <p:nvSpPr>
          <p:cNvPr id="259" name="Addiction…"/>
          <p:cNvSpPr txBox="1"/>
          <p:nvPr>
            <p:ph type="body" idx="1"/>
          </p:nvPr>
        </p:nvSpPr>
        <p:spPr>
          <a:prstGeom prst="rect">
            <a:avLst/>
          </a:prstGeom>
        </p:spPr>
        <p:txBody>
          <a:bodyPr/>
          <a:lstStyle/>
          <a:p>
            <a:pPr/>
            <a:r>
              <a:t>Addiction</a:t>
            </a:r>
          </a:p>
          <a:p>
            <a:pPr/>
            <a:r>
              <a:t>Adverse health effects in subsets of users?</a:t>
            </a:r>
          </a:p>
          <a:p>
            <a:pPr/>
            <a:r>
              <a:t>Positive effects on mood &amp; cognition (like caffeine)</a:t>
            </a:r>
          </a:p>
          <a:p>
            <a:pPr/>
            <a:r>
              <a:t>Preventive effect in some neurological diseases (Parkinson's disease, Alzheimer's disease?)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CV: Lars E. Rutqvist"/>
          <p:cNvSpPr txBox="1"/>
          <p:nvPr>
            <p:ph type="title"/>
          </p:nvPr>
        </p:nvSpPr>
        <p:spPr>
          <a:prstGeom prst="rect">
            <a:avLst/>
          </a:prstGeom>
        </p:spPr>
        <p:txBody>
          <a:bodyPr/>
          <a:lstStyle/>
          <a:p>
            <a:pPr/>
            <a:r>
              <a:t>CV: Lars E. Rutqvist</a:t>
            </a:r>
          </a:p>
        </p:txBody>
      </p:sp>
      <p:sp>
        <p:nvSpPr>
          <p:cNvPr id="188" name="Slide Subtitle"/>
          <p:cNvSpPr txBox="1"/>
          <p:nvPr>
            <p:ph type="body" idx="21"/>
          </p:nvPr>
        </p:nvSpPr>
        <p:spPr>
          <a:xfrm>
            <a:off x="1206500" y="2244191"/>
            <a:ext cx="21971000" cy="1772"/>
          </a:xfrm>
          <a:prstGeom prst="rect">
            <a:avLst/>
          </a:prstGeom>
        </p:spPr>
        <p:txBody>
          <a:bodyPr/>
          <a:lstStyle/>
          <a:p>
            <a:pPr defTabSz="330200">
              <a:defRPr sz="2200"/>
            </a:pPr>
          </a:p>
        </p:txBody>
      </p:sp>
      <p:sp>
        <p:nvSpPr>
          <p:cNvPr id="189" name="1976                M.D., Karolinska Institutet Medical School…"/>
          <p:cNvSpPr txBox="1"/>
          <p:nvPr>
            <p:ph type="body" idx="1"/>
          </p:nvPr>
        </p:nvSpPr>
        <p:spPr>
          <a:xfrm>
            <a:off x="1206500" y="3266410"/>
            <a:ext cx="21971000" cy="8256012"/>
          </a:xfrm>
          <a:prstGeom prst="rect">
            <a:avLst/>
          </a:prstGeom>
        </p:spPr>
        <p:txBody>
          <a:bodyPr/>
          <a:lstStyle/>
          <a:p>
            <a:pPr lvl="1"/>
            <a:r>
              <a:t>1976                M.D., Karolinska Institutet Medical School</a:t>
            </a:r>
          </a:p>
          <a:p>
            <a:pPr lvl="1"/>
            <a:r>
              <a:t>1979 - 2005     Department of Oncology, Karolinska University Hospital</a:t>
            </a:r>
          </a:p>
          <a:p>
            <a:pPr lvl="1"/>
            <a:r>
              <a:t>2006 - 2017     Scientific Affairs Group, Swedish Match AB</a:t>
            </a:r>
          </a:p>
          <a:p>
            <a:pPr lvl="1"/>
            <a:r>
              <a:t>2017 -              Independent consultant</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Nicotine pouches: &quot;Snus 2.0”, the most promising future product for THR"/>
          <p:cNvSpPr txBox="1"/>
          <p:nvPr>
            <p:ph type="title"/>
          </p:nvPr>
        </p:nvSpPr>
        <p:spPr>
          <a:xfrm>
            <a:off x="982018" y="636980"/>
            <a:ext cx="21971004" cy="2371956"/>
          </a:xfrm>
          <a:prstGeom prst="rect">
            <a:avLst/>
          </a:prstGeom>
        </p:spPr>
        <p:txBody>
          <a:bodyPr/>
          <a:lstStyle>
            <a:lvl1pPr defTabSz="1731220">
              <a:defRPr spc="-164" sz="8236"/>
            </a:lvl1pPr>
          </a:lstStyle>
          <a:p>
            <a:pPr/>
            <a:r>
              <a:t>Nicotine pouches: "Snus 2.0”, the most promising future product for THR </a:t>
            </a:r>
          </a:p>
        </p:txBody>
      </p:sp>
      <p:sp>
        <p:nvSpPr>
          <p:cNvPr id="262" name="No tobacco…"/>
          <p:cNvSpPr txBox="1"/>
          <p:nvPr/>
        </p:nvSpPr>
        <p:spPr>
          <a:xfrm>
            <a:off x="1055147" y="3287976"/>
            <a:ext cx="19550002" cy="9453991"/>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No tobacco</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No combustion/heating, no inhalation, no 2nd hand vapor/smoke</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“Controversial substances” (like carcinogenic nitrosamines) not an issue</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Similarities in usage &amp; nicotine exposure permits using “snus epidemiology” as a proxy for potential adverse health effects (“worst case scenario”)</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Functional advantages (no staining of teeth, halitosis, gum problems) </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Attractive also to new groups of smokers e g females</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Comparable nicotine delivery suggests comparable efficacy to help smokers quit cigarettes</a:t>
            </a:r>
          </a:p>
          <a:p>
            <a:pPr marL="546100" indent="-546100" defTabSz="825500">
              <a:lnSpc>
                <a:spcPct val="120000"/>
              </a:lnSpc>
              <a:buSzPct val="123000"/>
              <a:buChar char="•"/>
              <a:defRPr sz="4300">
                <a:latin typeface="Helvetica Neue Medium"/>
                <a:ea typeface="Helvetica Neue Medium"/>
                <a:cs typeface="Helvetica Neue Medium"/>
                <a:sym typeface="Helvetica Neue Medium"/>
              </a:defRPr>
            </a:pPr>
            <a:r>
              <a:t>Consumer surveys in the US indicate that nicotine pouches are not attractive to current non-users of tobacco products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THR with snus, nicotine pouches are solely developed, marketed by “Big Tobacco” to maintain and promote nicotine addiction...&quot;"/>
          <p:cNvSpPr txBox="1"/>
          <p:nvPr>
            <p:ph type="title"/>
          </p:nvPr>
        </p:nvSpPr>
        <p:spPr>
          <a:xfrm>
            <a:off x="1533872" y="651558"/>
            <a:ext cx="19246851" cy="2408686"/>
          </a:xfrm>
          <a:prstGeom prst="rect">
            <a:avLst/>
          </a:prstGeom>
        </p:spPr>
        <p:txBody>
          <a:bodyPr/>
          <a:lstStyle>
            <a:lvl1pPr defTabSz="1024102">
              <a:defRPr spc="-112" sz="5628"/>
            </a:lvl1pPr>
          </a:lstStyle>
          <a:p>
            <a:pPr/>
            <a:r>
              <a:t>“THR with snus, nicotine pouches are solely developed, marketed by “Big Tobacco” to maintain and promote nicotine addiction..."</a:t>
            </a:r>
          </a:p>
        </p:txBody>
      </p:sp>
      <p:sp>
        <p:nvSpPr>
          <p:cNvPr id="265" name="THR with a non-combustible, low-risk tobacco product (nasal snuff) was first proposed by British tobacco researchers already in the 1970s…"/>
          <p:cNvSpPr txBox="1"/>
          <p:nvPr>
            <p:ph type="body" idx="1"/>
          </p:nvPr>
        </p:nvSpPr>
        <p:spPr>
          <a:xfrm>
            <a:off x="1673820" y="3870571"/>
            <a:ext cx="18966955" cy="7450075"/>
          </a:xfrm>
          <a:prstGeom prst="rect">
            <a:avLst/>
          </a:prstGeom>
          <a:solidFill>
            <a:schemeClr val="accent4">
              <a:hueOff val="-476017"/>
              <a:lumOff val="-10042"/>
            </a:schemeClr>
          </a:solidFill>
        </p:spPr>
        <p:txBody>
          <a:bodyPr/>
          <a:lstStyle/>
          <a:p>
            <a:pPr marL="553212" indent="-553212" defTabSz="817244">
              <a:lnSpc>
                <a:spcPct val="100000"/>
              </a:lnSpc>
              <a:spcBef>
                <a:spcPts val="0"/>
              </a:spcBef>
              <a:defRPr sz="4356">
                <a:latin typeface="Helvetica Neue Medium"/>
                <a:ea typeface="Helvetica Neue Medium"/>
                <a:cs typeface="Helvetica Neue Medium"/>
                <a:sym typeface="Helvetica Neue Medium"/>
              </a:defRPr>
            </a:pPr>
            <a:r>
              <a:t>THR with a non-combustible, low-risk tobacco product (nasal snuff) was first proposed by British tobacco researchers already in the 1970s </a:t>
            </a:r>
          </a:p>
          <a:p>
            <a:pPr marL="553212" indent="-553212" defTabSz="817244">
              <a:lnSpc>
                <a:spcPct val="100000"/>
              </a:lnSpc>
              <a:spcBef>
                <a:spcPts val="0"/>
              </a:spcBef>
              <a:defRPr sz="4356">
                <a:latin typeface="Helvetica Neue Medium"/>
                <a:ea typeface="Helvetica Neue Medium"/>
                <a:cs typeface="Helvetica Neue Medium"/>
                <a:sym typeface="Helvetica Neue Medium"/>
              </a:defRPr>
            </a:pPr>
          </a:p>
          <a:p>
            <a:pPr marL="553212" indent="-553212" defTabSz="817244">
              <a:lnSpc>
                <a:spcPct val="100000"/>
              </a:lnSpc>
              <a:spcBef>
                <a:spcPts val="0"/>
              </a:spcBef>
              <a:defRPr sz="4356">
                <a:latin typeface="Helvetica Neue Medium"/>
                <a:ea typeface="Helvetica Neue Medium"/>
                <a:cs typeface="Helvetica Neue Medium"/>
                <a:sym typeface="Helvetica Neue Medium"/>
              </a:defRPr>
            </a:pPr>
            <a:r>
              <a:t>THR prominent topic among the tobacco research community for more than 10-15 years</a:t>
            </a:r>
          </a:p>
          <a:p>
            <a:pPr marL="553212" indent="-553212" defTabSz="817244">
              <a:lnSpc>
                <a:spcPct val="100000"/>
              </a:lnSpc>
              <a:spcBef>
                <a:spcPts val="0"/>
              </a:spcBef>
              <a:defRPr sz="4356">
                <a:latin typeface="Helvetica Neue Medium"/>
                <a:ea typeface="Helvetica Neue Medium"/>
                <a:cs typeface="Helvetica Neue Medium"/>
                <a:sym typeface="Helvetica Neue Medium"/>
              </a:defRPr>
            </a:pPr>
          </a:p>
          <a:p>
            <a:pPr marL="553212" indent="-553212" defTabSz="817244">
              <a:lnSpc>
                <a:spcPct val="100000"/>
              </a:lnSpc>
              <a:spcBef>
                <a:spcPts val="0"/>
              </a:spcBef>
              <a:defRPr sz="4356">
                <a:latin typeface="Helvetica Neue Medium"/>
                <a:ea typeface="Helvetica Neue Medium"/>
                <a:cs typeface="Helvetica Neue Medium"/>
                <a:sym typeface="Helvetica Neue Medium"/>
              </a:defRPr>
            </a:pPr>
            <a:r>
              <a:t>Since 2017 the U.S. FDA explicitly aims to phase out conventional cigarettes with the help of novel, low-risk, nicotine delivery products</a:t>
            </a:r>
          </a:p>
          <a:p>
            <a:pPr marL="553212" indent="-553212" defTabSz="817244">
              <a:lnSpc>
                <a:spcPct val="100000"/>
              </a:lnSpc>
              <a:spcBef>
                <a:spcPts val="0"/>
              </a:spcBef>
              <a:defRPr sz="4356">
                <a:latin typeface="Helvetica Neue Medium"/>
                <a:ea typeface="Helvetica Neue Medium"/>
                <a:cs typeface="Helvetica Neue Medium"/>
                <a:sym typeface="Helvetica Neue Medium"/>
              </a:defRPr>
            </a:pPr>
          </a:p>
          <a:p>
            <a:pPr marL="553212" indent="-553212" defTabSz="817244">
              <a:lnSpc>
                <a:spcPct val="100000"/>
              </a:lnSpc>
              <a:spcBef>
                <a:spcPts val="0"/>
              </a:spcBef>
              <a:defRPr sz="4356">
                <a:latin typeface="Helvetica Neue Medium"/>
                <a:ea typeface="Helvetica Neue Medium"/>
                <a:cs typeface="Helvetica Neue Medium"/>
                <a:sym typeface="Helvetica Neue Medium"/>
              </a:defRPr>
            </a:pPr>
            <a:r>
              <a:t>THR with low-risk products (e-cigarettes) is promoted by Public Health England</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Conclusions"/>
          <p:cNvSpPr txBox="1"/>
          <p:nvPr>
            <p:ph type="title"/>
          </p:nvPr>
        </p:nvSpPr>
        <p:spPr>
          <a:xfrm>
            <a:off x="1206500" y="698500"/>
            <a:ext cx="21971000" cy="1433163"/>
          </a:xfrm>
          <a:prstGeom prst="rect">
            <a:avLst/>
          </a:prstGeom>
        </p:spPr>
        <p:txBody>
          <a:bodyPr/>
          <a:lstStyle/>
          <a:p>
            <a:pPr/>
            <a:r>
              <a:t>Conclusions</a:t>
            </a:r>
          </a:p>
        </p:txBody>
      </p:sp>
      <p:sp>
        <p:nvSpPr>
          <p:cNvPr id="268" name="&quot;Swedish Experience&quot; clearly shows that THR with a low-risk, nicotine-delivery products, as an alternative to conventional cigarettes is a valid concept with potential positive public health effects…"/>
          <p:cNvSpPr txBox="1"/>
          <p:nvPr>
            <p:ph type="body" idx="1"/>
          </p:nvPr>
        </p:nvSpPr>
        <p:spPr>
          <a:xfrm>
            <a:off x="1123680" y="2697939"/>
            <a:ext cx="18076863" cy="9561355"/>
          </a:xfrm>
          <a:prstGeom prst="rect">
            <a:avLst/>
          </a:prstGeom>
          <a:solidFill>
            <a:schemeClr val="accent4">
              <a:hueOff val="-476017"/>
              <a:lumOff val="-10042"/>
            </a:schemeClr>
          </a:solidFill>
          <a:ln w="25400">
            <a:solidFill>
              <a:srgbClr val="000000"/>
            </a:solidFill>
          </a:ln>
        </p:spPr>
        <p:txBody>
          <a:bodyPr/>
          <a:lstStyle/>
          <a:p>
            <a:pPr marL="486155" indent="-486155" defTabSz="718184">
              <a:lnSpc>
                <a:spcPct val="100000"/>
              </a:lnSpc>
              <a:spcBef>
                <a:spcPts val="0"/>
              </a:spcBef>
              <a:defRPr sz="3828">
                <a:latin typeface="Helvetica Neue Medium"/>
                <a:ea typeface="Helvetica Neue Medium"/>
                <a:cs typeface="Helvetica Neue Medium"/>
                <a:sym typeface="Helvetica Neue Medium"/>
              </a:defRPr>
            </a:pPr>
            <a:r>
              <a:t>"Swedish Experience" clearly shows that THR with a low-risk, nicotine-delivery products, as an alternative to conventional cigarettes is a valid concept with potential positive public health effects</a:t>
            </a:r>
          </a:p>
          <a:p>
            <a:pPr marL="486155" indent="-486155" defTabSz="718184">
              <a:lnSpc>
                <a:spcPct val="100000"/>
              </a:lnSpc>
              <a:spcBef>
                <a:spcPts val="0"/>
              </a:spcBef>
              <a:defRPr sz="3828">
                <a:latin typeface="Helvetica Neue Medium"/>
                <a:ea typeface="Helvetica Neue Medium"/>
                <a:cs typeface="Helvetica Neue Medium"/>
                <a:sym typeface="Helvetica Neue Medium"/>
              </a:defRPr>
            </a:pPr>
            <a:r>
              <a:t>"One size does not fit all”</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Pharmaceutical nicotine delivery products</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Snus</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Nicotine pouches</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E-cigarettes</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"Heat not burn" products</a:t>
            </a:r>
          </a:p>
          <a:p>
            <a:pPr marL="486155" indent="-486155" defTabSz="718184">
              <a:lnSpc>
                <a:spcPct val="100000"/>
              </a:lnSpc>
              <a:spcBef>
                <a:spcPts val="0"/>
              </a:spcBef>
              <a:defRPr sz="3828">
                <a:latin typeface="Helvetica Neue Medium"/>
                <a:ea typeface="Helvetica Neue Medium"/>
                <a:cs typeface="Helvetica Neue Medium"/>
                <a:sym typeface="Helvetica Neue Medium"/>
              </a:defRPr>
            </a:pPr>
            <a:r>
              <a:t>Need for science-based regulation of novel products (not arbitrary rules that act as “prohibition by stealth”)</a:t>
            </a:r>
          </a:p>
          <a:p>
            <a:pPr marL="486155" indent="-486155" defTabSz="718184">
              <a:lnSpc>
                <a:spcPct val="100000"/>
              </a:lnSpc>
              <a:spcBef>
                <a:spcPts val="0"/>
              </a:spcBef>
              <a:defRPr sz="3828">
                <a:latin typeface="Helvetica Neue Medium"/>
                <a:ea typeface="Helvetica Neue Medium"/>
                <a:cs typeface="Helvetica Neue Medium"/>
                <a:sym typeface="Helvetica Neue Medium"/>
              </a:defRPr>
            </a:pPr>
            <a:r>
              <a:t>Major factors working against THR</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Ideology (instead of pragmatism)</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Lack of knowledge about the scientific platform for THR</a:t>
            </a:r>
          </a:p>
          <a:p>
            <a:pPr lvl="1" marL="1016508" indent="-486155" defTabSz="718184">
              <a:lnSpc>
                <a:spcPct val="100000"/>
              </a:lnSpc>
              <a:spcBef>
                <a:spcPts val="0"/>
              </a:spcBef>
              <a:defRPr sz="3828">
                <a:latin typeface="Helvetica Neue Medium"/>
                <a:ea typeface="Helvetica Neue Medium"/>
                <a:cs typeface="Helvetica Neue Medium"/>
                <a:sym typeface="Helvetica Neue Medium"/>
              </a:defRPr>
            </a:pPr>
            <a:r>
              <a:t>“Opinion-based” regulation rather than pragmatic regulation rooted in science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Population-based, case-control study of risk factors for head-neck (incl. oral) cancer"/>
          <p:cNvSpPr txBox="1"/>
          <p:nvPr>
            <p:ph type="title"/>
          </p:nvPr>
        </p:nvSpPr>
        <p:spPr>
          <a:xfrm>
            <a:off x="1206500" y="1429517"/>
            <a:ext cx="21971000" cy="2377419"/>
          </a:xfrm>
          <a:prstGeom prst="rect">
            <a:avLst/>
          </a:prstGeom>
        </p:spPr>
        <p:txBody>
          <a:bodyPr/>
          <a:lstStyle>
            <a:lvl1pPr defTabSz="1121635">
              <a:defRPr spc="-161" sz="8096"/>
            </a:lvl1pPr>
          </a:lstStyle>
          <a:p>
            <a:pPr/>
            <a:r>
              <a:t>Population-based, case-control study of risk factors for head-neck (incl. oral) cancer</a:t>
            </a:r>
          </a:p>
        </p:txBody>
      </p:sp>
      <p:sp>
        <p:nvSpPr>
          <p:cNvPr id="192" name="Background…"/>
          <p:cNvSpPr txBox="1"/>
          <p:nvPr>
            <p:ph type="body" idx="1"/>
          </p:nvPr>
        </p:nvSpPr>
        <p:spPr>
          <a:prstGeom prst="rect">
            <a:avLst/>
          </a:prstGeom>
        </p:spPr>
        <p:txBody>
          <a:bodyPr/>
          <a:lstStyle/>
          <a:p>
            <a:pPr/>
            <a:r>
              <a:t>Background</a:t>
            </a:r>
          </a:p>
          <a:p>
            <a:pPr lvl="1"/>
            <a:r>
              <a:t>Smoking &amp; alcohol major risk factors</a:t>
            </a:r>
          </a:p>
          <a:p>
            <a:pPr/>
            <a:r>
              <a:t>What about other exposures?</a:t>
            </a:r>
          </a:p>
          <a:p>
            <a:pPr lvl="1"/>
            <a:r>
              <a:t>Diet </a:t>
            </a:r>
          </a:p>
          <a:p>
            <a:pPr lvl="1"/>
            <a:r>
              <a:t>Work-related exposures </a:t>
            </a:r>
          </a:p>
          <a:p>
            <a:pPr lvl="1"/>
            <a:r>
              <a:t>Swedish snus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Main findings, relative risks:"/>
          <p:cNvSpPr txBox="1"/>
          <p:nvPr>
            <p:ph type="title"/>
          </p:nvPr>
        </p:nvSpPr>
        <p:spPr>
          <a:prstGeom prst="rect">
            <a:avLst/>
          </a:prstGeom>
        </p:spPr>
        <p:txBody>
          <a:bodyPr/>
          <a:lstStyle/>
          <a:p>
            <a:pPr/>
            <a:r>
              <a:t>Main findings, relative risks:</a:t>
            </a:r>
          </a:p>
        </p:txBody>
      </p:sp>
      <p:sp>
        <p:nvSpPr>
          <p:cNvPr id="195" name="Cigarette smoking                            6-7…"/>
          <p:cNvSpPr txBox="1"/>
          <p:nvPr>
            <p:ph type="body" idx="1"/>
          </p:nvPr>
        </p:nvSpPr>
        <p:spPr>
          <a:xfrm>
            <a:off x="1206500" y="3029974"/>
            <a:ext cx="21971000" cy="7501278"/>
          </a:xfrm>
          <a:prstGeom prst="rect">
            <a:avLst/>
          </a:prstGeom>
        </p:spPr>
        <p:txBody>
          <a:bodyPr/>
          <a:lstStyle/>
          <a:p>
            <a:pPr/>
            <a:r>
              <a:t>Cigarette smoking                            6-7             </a:t>
            </a:r>
          </a:p>
          <a:p>
            <a:pPr/>
            <a:r>
              <a:t>Alcohol                                                5</a:t>
            </a:r>
          </a:p>
          <a:p>
            <a:pPr/>
            <a:r>
              <a:t>Smoking &amp; alcohol                       10-15</a:t>
            </a:r>
          </a:p>
          <a:p>
            <a:pPr/>
            <a:r>
              <a:t>Vitamin C                                          0.8</a:t>
            </a:r>
          </a:p>
          <a:p>
            <a:pPr/>
            <a:r>
              <a:t>Welding fumes                                  1.2</a:t>
            </a:r>
          </a:p>
          <a:p>
            <a:pPr>
              <a:defRPr>
                <a:solidFill>
                  <a:schemeClr val="accent4">
                    <a:hueOff val="-1247790"/>
                    <a:lumOff val="-12326"/>
                  </a:schemeClr>
                </a:solidFill>
              </a:defRPr>
            </a:pPr>
            <a:r>
              <a:t>Snus                                                  1.0 </a:t>
            </a:r>
            <a:r>
              <a:rPr sz="3200"/>
              <a:t>(95% CI: 0.8-1.2)</a:t>
            </a:r>
          </a:p>
        </p:txBody>
      </p:sp>
      <p:sp>
        <p:nvSpPr>
          <p:cNvPr id="196" name="Lewin F, Norell SE, Johansson H, Gustavsson P, Wennerber J, Biörklund A, Rutqvist LE: Smoking tobacco, oral snuff, and alcohol in the etiologu of squamous cell carcinoma of the head and neck: a population-based case-referent study in Sweden. : Cancer 199"/>
          <p:cNvSpPr txBox="1"/>
          <p:nvPr/>
        </p:nvSpPr>
        <p:spPr>
          <a:xfrm>
            <a:off x="1435887" y="10779839"/>
            <a:ext cx="18141713" cy="23235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b="1" sz="3600"/>
            </a:lvl1pPr>
          </a:lstStyle>
          <a:p>
            <a:pPr/>
            <a:r>
              <a:t>Lewin F, Norell SE, Johansson H, Gustavsson P, Wennerber J, Biörklund A, Rutqvist LE: Smoking tobacco, oral snuff, and alcohol in the etiologu of squamous cell carcinoma of the head and neck: a population-based case-referent study in Sweden. : Cancer 1998</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8" name="12954_2011_Article_207_Fig1_HTML.jpg.jpeg" descr="12954_2011_Article_207_Fig1_HTML.jpg.jpeg"/>
          <p:cNvPicPr>
            <a:picLocks noChangeAspect="1"/>
          </p:cNvPicPr>
          <p:nvPr/>
        </p:nvPicPr>
        <p:blipFill>
          <a:blip r:embed="rId2">
            <a:extLst/>
          </a:blip>
          <a:stretch>
            <a:fillRect/>
          </a:stretch>
        </p:blipFill>
        <p:spPr>
          <a:xfrm>
            <a:off x="3439718" y="1823051"/>
            <a:ext cx="14462593" cy="10846944"/>
          </a:xfrm>
          <a:prstGeom prst="rect">
            <a:avLst/>
          </a:prstGeom>
          <a:ln w="12700">
            <a:miter lim="400000"/>
          </a:ln>
        </p:spPr>
      </p:pic>
      <p:sp>
        <p:nvSpPr>
          <p:cNvPr id="199" name="Tobacco sales in Sweden in the 20th century according to product category"/>
          <p:cNvSpPr txBox="1"/>
          <p:nvPr/>
        </p:nvSpPr>
        <p:spPr>
          <a:xfrm>
            <a:off x="1439717" y="698952"/>
            <a:ext cx="17684338" cy="6718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sz="3800"/>
            </a:lvl1pPr>
          </a:lstStyle>
          <a:p>
            <a:pPr/>
            <a:r>
              <a:t>Tobacco sales in Sweden in the 20th century according to product category</a:t>
            </a:r>
          </a:p>
        </p:txBody>
      </p:sp>
      <p:sp>
        <p:nvSpPr>
          <p:cNvPr id="200" name="Ref: Rutqvist et al, 2011"/>
          <p:cNvSpPr txBox="1"/>
          <p:nvPr/>
        </p:nvSpPr>
        <p:spPr>
          <a:xfrm>
            <a:off x="3802327" y="12461569"/>
            <a:ext cx="13737376"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Ref: Rutqvist et al, 2011</a:t>
            </a:r>
          </a:p>
        </p:txBody>
      </p:sp>
      <p:sp>
        <p:nvSpPr>
          <p:cNvPr id="201" name="Cigarettes"/>
          <p:cNvSpPr txBox="1"/>
          <p:nvPr/>
        </p:nvSpPr>
        <p:spPr>
          <a:xfrm>
            <a:off x="13878977" y="3470001"/>
            <a:ext cx="2877008" cy="7711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Cigarettes</a:t>
            </a:r>
          </a:p>
        </p:txBody>
      </p:sp>
      <p:sp>
        <p:nvSpPr>
          <p:cNvPr id="202" name="Snus"/>
          <p:cNvSpPr txBox="1"/>
          <p:nvPr/>
        </p:nvSpPr>
        <p:spPr>
          <a:xfrm>
            <a:off x="12584838" y="5995387"/>
            <a:ext cx="1439775" cy="7711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Snus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Why did Swedish smokers start to switch to snus in the early 1970s ?"/>
          <p:cNvSpPr txBox="1"/>
          <p:nvPr>
            <p:ph type="title"/>
          </p:nvPr>
        </p:nvSpPr>
        <p:spPr>
          <a:xfrm>
            <a:off x="927096" y="3771900"/>
            <a:ext cx="19712190" cy="4648200"/>
          </a:xfrm>
          <a:prstGeom prst="rect">
            <a:avLst/>
          </a:prstGeom>
        </p:spPr>
        <p:txBody>
          <a:bodyPr/>
          <a:lstStyle/>
          <a:p>
            <a:pPr/>
            <a:r>
              <a:t>Why did Swedish smokers start to switch to snus in the early 1970s ?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Drivers of the switch to snus?"/>
          <p:cNvSpPr txBox="1"/>
          <p:nvPr>
            <p:ph type="title"/>
          </p:nvPr>
        </p:nvSpPr>
        <p:spPr>
          <a:xfrm>
            <a:off x="1181100" y="495239"/>
            <a:ext cx="15015072" cy="1433163"/>
          </a:xfrm>
          <a:prstGeom prst="rect">
            <a:avLst/>
          </a:prstGeom>
        </p:spPr>
        <p:txBody>
          <a:bodyPr/>
          <a:lstStyle>
            <a:lvl1pPr>
              <a:defRPr spc="-148" sz="7400"/>
            </a:lvl1pPr>
          </a:lstStyle>
          <a:p>
            <a:pPr/>
            <a:r>
              <a:t>Drivers of the switch to snus?</a:t>
            </a:r>
          </a:p>
        </p:txBody>
      </p:sp>
      <p:sp>
        <p:nvSpPr>
          <p:cNvPr id="207" name="Reports of cancer risks associated with cigarette smoking (Royal College of Physicians, Surgeon General, etc)…"/>
          <p:cNvSpPr txBox="1"/>
          <p:nvPr>
            <p:ph type="body" idx="1"/>
          </p:nvPr>
        </p:nvSpPr>
        <p:spPr>
          <a:xfrm>
            <a:off x="871118" y="1943584"/>
            <a:ext cx="19301520" cy="8306713"/>
          </a:xfrm>
          <a:prstGeom prst="rect">
            <a:avLst/>
          </a:prstGeom>
        </p:spPr>
        <p:txBody>
          <a:bodyPr/>
          <a:lstStyle/>
          <a:p>
            <a:pPr marL="609599" indent="-609599">
              <a:defRPr sz="3900"/>
            </a:pPr>
            <a:r>
              <a:t>Reports of cancer risks associated with cigarette smoking (Royal College of Physicians, Surgeon General, etc)</a:t>
            </a:r>
          </a:p>
          <a:p>
            <a:pPr marL="609599" indent="-609599">
              <a:defRPr sz="3900"/>
            </a:pPr>
            <a:r>
              <a:t>Snus deeply rooted in Swedish culture, generally viewed as being more “natural”, not associated with “Big Tobacco”</a:t>
            </a:r>
          </a:p>
          <a:p>
            <a:pPr marL="609599" indent="-609599">
              <a:defRPr sz="3900"/>
            </a:pPr>
            <a:r>
              <a:t>Student revolution, "Green movement" in the late 60s, 70s</a:t>
            </a:r>
          </a:p>
          <a:p>
            <a:pPr marL="609599" indent="-609599">
              <a:defRPr sz="3900"/>
            </a:pPr>
            <a:r>
              <a:t>Pouched products (1972)</a:t>
            </a:r>
          </a:p>
          <a:p>
            <a:pPr marL="609599" indent="-609599">
              <a:defRPr sz="3900"/>
            </a:pPr>
            <a:r>
              <a:t>Snus cheaper than cigaretters due to different excise taxes</a:t>
            </a:r>
          </a:p>
          <a:p>
            <a:pPr marL="609599" indent="-609599">
              <a:defRPr sz="3900"/>
            </a:pPr>
            <a:r>
              <a:t>Can be used discreetly, not affecting others, unaffected by smoking bans, no 2nd hand smoke </a:t>
            </a:r>
          </a:p>
        </p:txBody>
      </p:sp>
      <p:sp>
        <p:nvSpPr>
          <p:cNvPr id="208" name="Switch to snus was a &quot;grass roots movement&quot; among cigarette smokers, unrelated to either marketing by industry or regulatory actions by health authorities"/>
          <p:cNvSpPr txBox="1"/>
          <p:nvPr/>
        </p:nvSpPr>
        <p:spPr>
          <a:xfrm>
            <a:off x="2098954" y="10563007"/>
            <a:ext cx="16845847" cy="2281387"/>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sz="4700">
                <a:latin typeface="Helvetica Neue Medium"/>
                <a:ea typeface="Helvetica Neue Medium"/>
                <a:cs typeface="Helvetica Neue Medium"/>
                <a:sym typeface="Helvetica Neue Medium"/>
              </a:defRPr>
            </a:lvl1pPr>
          </a:lstStyle>
          <a:p>
            <a:pPr/>
            <a:r>
              <a:t>Switch to snus was a "grass roots movement" among cigarette smokers, unrelated to either marketing by industry or regulatory actions by health authorities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What about government actions, regulations, European Union ?"/>
          <p:cNvSpPr txBox="1"/>
          <p:nvPr>
            <p:ph type="title"/>
          </p:nvPr>
        </p:nvSpPr>
        <p:spPr>
          <a:xfrm>
            <a:off x="770400" y="161304"/>
            <a:ext cx="23032801" cy="868058"/>
          </a:xfrm>
          <a:prstGeom prst="rect">
            <a:avLst/>
          </a:prstGeom>
        </p:spPr>
        <p:txBody>
          <a:bodyPr/>
          <a:lstStyle/>
          <a:p>
            <a:pPr/>
            <a:r>
              <a:t>What about government actions, regulations, European Union ?</a:t>
            </a:r>
          </a:p>
        </p:txBody>
      </p:sp>
      <p:sp>
        <p:nvSpPr>
          <p:cNvPr id="211" name="Swedish government, government agencies did not advocate snus as a smoking cessation aid (although in recent years accepting the vast risk differential between snus and cigarettes)…"/>
          <p:cNvSpPr txBox="1"/>
          <p:nvPr>
            <p:ph type="body" idx="1"/>
          </p:nvPr>
        </p:nvSpPr>
        <p:spPr>
          <a:xfrm>
            <a:off x="91399" y="1898822"/>
            <a:ext cx="21949432" cy="9933656"/>
          </a:xfrm>
          <a:prstGeom prst="rect">
            <a:avLst/>
          </a:prstGeom>
        </p:spPr>
        <p:txBody>
          <a:bodyPr/>
          <a:lstStyle/>
          <a:p>
            <a:pPr marL="423359" indent="-423359" defTabSz="2048665">
              <a:spcBef>
                <a:spcPts val="1000"/>
              </a:spcBef>
              <a:defRPr sz="3696"/>
            </a:pPr>
            <a:r>
              <a:t>Swedish government, government agencies did not advocate snus as a smoking cessation aid (although in recent years accepting the vast risk differential between snus and cigarettes)</a:t>
            </a:r>
          </a:p>
          <a:p>
            <a:pPr marL="423359" indent="-423359" defTabSz="2048665">
              <a:spcBef>
                <a:spcPts val="1000"/>
              </a:spcBef>
              <a:defRPr sz="3696"/>
            </a:pPr>
            <a:r>
              <a:t>European Union: late 1990s TPD mandated a health warning on snus cans: “Causes cancer”. This warning was dropped in 2001 (as it was contradicted by scientific studies), replaced by the generic warning (“May damage your health”), still no explicit acceptance of THR</a:t>
            </a:r>
          </a:p>
          <a:p>
            <a:pPr marL="423359" indent="-423359" defTabSz="2048665">
              <a:spcBef>
                <a:spcPts val="1000"/>
              </a:spcBef>
              <a:defRPr sz="3696"/>
            </a:pPr>
            <a:r>
              <a:t>During the past 10 years Swedish politicians have become more aware of the available science about snus and its health effects, general acceptance of the fact that snus is dramatically less risky than cigarettes, increased awareness of the concept of Tobacco Harm Reduction</a:t>
            </a:r>
          </a:p>
          <a:p>
            <a:pPr marL="423359" indent="-423359" defTabSz="2048665">
              <a:spcBef>
                <a:spcPts val="1000"/>
              </a:spcBef>
              <a:defRPr sz="3696"/>
            </a:pPr>
            <a:r>
              <a:t>Science-based regulation of both snus &amp; nicotine pouches (still no rebgvulation of nicotine)</a:t>
            </a:r>
          </a:p>
          <a:p>
            <a:pPr marL="423359" indent="-423359" defTabSz="2048665">
              <a:spcBef>
                <a:spcPts val="1000"/>
              </a:spcBef>
              <a:defRPr sz="3696"/>
            </a:pPr>
            <a:r>
              <a:t>The current Swedish government coalition proposes a lowered excise tax on snus &amp; nicotine pouches for 2024 (sic!)</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213" name="Content Placeholder 3"/>
          <p:cNvGraphicFramePr/>
          <p:nvPr/>
        </p:nvGraphicFramePr>
        <p:xfrm>
          <a:off x="788271" y="4240362"/>
          <a:ext cx="20653068" cy="7932126"/>
        </p:xfrm>
        <a:graphic xmlns:a="http://schemas.openxmlformats.org/drawingml/2006/main">
          <a:graphicData uri="http://schemas.openxmlformats.org/drawingml/2006/chart">
            <c:chart xmlns:c="http://schemas.openxmlformats.org/drawingml/2006/chart" r:id="rId2"/>
          </a:graphicData>
        </a:graphic>
      </p:graphicFrame>
      <p:sp>
        <p:nvSpPr>
          <p:cNvPr id="214" name="Rectangle 5"/>
          <p:cNvSpPr txBox="1"/>
          <p:nvPr/>
        </p:nvSpPr>
        <p:spPr>
          <a:xfrm>
            <a:off x="1499644" y="1630232"/>
            <a:ext cx="7013195" cy="877872"/>
          </a:xfrm>
          <a:prstGeom prst="rect">
            <a:avLst/>
          </a:prstGeom>
          <a:solidFill>
            <a:schemeClr val="accent4">
              <a:hueOff val="-476017"/>
              <a:lumOff val="-10042"/>
            </a:schemeClr>
          </a:solidFill>
          <a:ln w="25400">
            <a:solidFill>
              <a:srgbClr val="000000"/>
            </a:solidFill>
            <a:miter lim="400000"/>
          </a:ln>
          <a:extLst>
            <a:ext uri="{C572A759-6A51-4108-AA02-DFA0A04FC94B}">
              <ma14:wrappingTextBoxFlag xmlns:ma14="http://schemas.microsoft.com/office/mac/drawingml/2011/main" val="1"/>
            </a:ext>
          </a:extLst>
        </p:spPr>
        <p:txBody>
          <a:bodyPr wrap="none" tIns="91439" bIns="91439">
            <a:spAutoFit/>
          </a:bodyPr>
          <a:lstStyle/>
          <a:p>
            <a:pPr algn="ctr" defTabSz="825500">
              <a:defRPr>
                <a:latin typeface="Helvetica Neue Medium"/>
                <a:ea typeface="Helvetica Neue Medium"/>
                <a:cs typeface="Helvetica Neue Medium"/>
                <a:sym typeface="Helvetica Neue Medium"/>
              </a:defRPr>
            </a:pPr>
            <a:r>
              <a:t>EUROBAROMETER, 2021</a:t>
            </a:r>
            <a:r>
              <a:rPr>
                <a:solidFill>
                  <a:srgbClr val="66A1B5"/>
                </a:solidFill>
              </a:rPr>
              <a:t> </a:t>
            </a:r>
          </a:p>
        </p:txBody>
      </p:sp>
      <p:sp>
        <p:nvSpPr>
          <p:cNvPr id="215" name="Rectangle 1"/>
          <p:cNvSpPr txBox="1"/>
          <p:nvPr/>
        </p:nvSpPr>
        <p:spPr>
          <a:xfrm>
            <a:off x="1382894" y="2959654"/>
            <a:ext cx="19463822" cy="1680885"/>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defRPr b="1" sz="4000">
                <a:solidFill>
                  <a:srgbClr val="075B79"/>
                </a:solidFill>
                <a:latin typeface="Arial"/>
                <a:ea typeface="Arial"/>
                <a:cs typeface="Arial"/>
                <a:sym typeface="Arial"/>
              </a:defRPr>
            </a:pPr>
            <a:r>
              <a:t>Prevalence of daily tobacco use</a:t>
            </a:r>
            <a:r>
              <a:rPr sz="2800"/>
              <a:t> </a:t>
            </a:r>
            <a:r>
              <a:rPr sz="3200">
                <a:solidFill>
                  <a:srgbClr val="66A1B5"/>
                </a:solidFill>
              </a:rPr>
              <a:t>–</a:t>
            </a:r>
            <a:r>
              <a:rPr b="0" sz="3200"/>
              <a:t> </a:t>
            </a:r>
            <a:r>
              <a:rPr sz="3200">
                <a:solidFill>
                  <a:srgbClr val="66A1B5"/>
                </a:solidFill>
              </a:rPr>
              <a:t>cigarettes,</a:t>
            </a:r>
            <a:r>
              <a:rPr b="0" sz="3200">
                <a:solidFill>
                  <a:srgbClr val="66A1B5"/>
                </a:solidFill>
              </a:rPr>
              <a:t> </a:t>
            </a:r>
            <a:r>
              <a:rPr sz="3200">
                <a:solidFill>
                  <a:srgbClr val="66A1B5"/>
                </a:solidFill>
              </a:rPr>
              <a:t>e-cigarettes</a:t>
            </a:r>
            <a:r>
              <a:rPr b="0" sz="3200">
                <a:solidFill>
                  <a:srgbClr val="66A1B5"/>
                </a:solidFill>
              </a:rPr>
              <a:t>, </a:t>
            </a:r>
            <a:r>
              <a:rPr sz="3200">
                <a:solidFill>
                  <a:srgbClr val="66A1B5"/>
                </a:solidFill>
              </a:rPr>
              <a:t>heated</a:t>
            </a:r>
            <a:r>
              <a:rPr b="0" sz="3200">
                <a:solidFill>
                  <a:srgbClr val="66A1B5"/>
                </a:solidFill>
              </a:rPr>
              <a:t> </a:t>
            </a:r>
            <a:r>
              <a:rPr sz="3200">
                <a:solidFill>
                  <a:srgbClr val="66A1B5"/>
                </a:solidFill>
              </a:rPr>
              <a:t>tobacco</a:t>
            </a:r>
            <a:r>
              <a:rPr b="0" sz="3200">
                <a:solidFill>
                  <a:srgbClr val="66A1B5"/>
                </a:solidFill>
              </a:rPr>
              <a:t> </a:t>
            </a:r>
            <a:r>
              <a:rPr sz="3200">
                <a:solidFill>
                  <a:srgbClr val="66A1B5"/>
                </a:solidFill>
              </a:rPr>
              <a:t>products,</a:t>
            </a:r>
            <a:r>
              <a:rPr b="0" sz="3200">
                <a:solidFill>
                  <a:srgbClr val="66A1B5"/>
                </a:solidFill>
              </a:rPr>
              <a:t> </a:t>
            </a:r>
            <a:r>
              <a:rPr sz="3200">
                <a:solidFill>
                  <a:srgbClr val="66A1B5"/>
                </a:solidFill>
              </a:rPr>
              <a:t>water</a:t>
            </a:r>
            <a:r>
              <a:rPr b="0" sz="3200">
                <a:solidFill>
                  <a:srgbClr val="66A1B5"/>
                </a:solidFill>
              </a:rPr>
              <a:t> </a:t>
            </a:r>
            <a:r>
              <a:rPr sz="3200">
                <a:solidFill>
                  <a:srgbClr val="66A1B5"/>
                </a:solidFill>
              </a:rPr>
              <a:t>pipes</a:t>
            </a:r>
            <a:r>
              <a:rPr b="0" sz="3200">
                <a:solidFill>
                  <a:srgbClr val="66A1B5"/>
                </a:solidFill>
              </a:rPr>
              <a:t> </a:t>
            </a:r>
            <a:r>
              <a:rPr sz="3200">
                <a:solidFill>
                  <a:srgbClr val="66A1B5"/>
                </a:solidFill>
              </a:rPr>
              <a:t>oral,</a:t>
            </a:r>
            <a:r>
              <a:rPr b="0" sz="3200">
                <a:solidFill>
                  <a:srgbClr val="66A1B5"/>
                </a:solidFill>
              </a:rPr>
              <a:t> </a:t>
            </a:r>
            <a:r>
              <a:rPr sz="3200">
                <a:solidFill>
                  <a:srgbClr val="66A1B5"/>
                </a:solidFill>
              </a:rPr>
              <a:t>chewing</a:t>
            </a:r>
            <a:r>
              <a:rPr b="0" sz="3200">
                <a:solidFill>
                  <a:srgbClr val="66A1B5"/>
                </a:solidFill>
              </a:rPr>
              <a:t> </a:t>
            </a:r>
            <a:r>
              <a:rPr sz="3200">
                <a:solidFill>
                  <a:srgbClr val="66A1B5"/>
                </a:solidFill>
              </a:rPr>
              <a:t>or</a:t>
            </a:r>
            <a:r>
              <a:rPr b="0" sz="3200">
                <a:solidFill>
                  <a:srgbClr val="66A1B5"/>
                </a:solidFill>
              </a:rPr>
              <a:t> </a:t>
            </a:r>
            <a:r>
              <a:rPr sz="3200">
                <a:solidFill>
                  <a:srgbClr val="66A1B5"/>
                </a:solidFill>
              </a:rPr>
              <a:t>nasal</a:t>
            </a:r>
            <a:r>
              <a:rPr b="0" sz="3200">
                <a:solidFill>
                  <a:srgbClr val="66A1B5"/>
                </a:solidFill>
              </a:rPr>
              <a:t> </a:t>
            </a:r>
            <a:r>
              <a:rPr sz="3200">
                <a:solidFill>
                  <a:srgbClr val="66A1B5"/>
                </a:solidFill>
              </a:rPr>
              <a:t>tobacco – EU27+ UK + Norway (%)</a:t>
            </a:r>
            <a:endParaRPr sz="3200">
              <a:solidFill>
                <a:srgbClr val="66A1B5"/>
              </a:solidFill>
            </a:endParaRPr>
          </a:p>
          <a:p>
            <a:pPr defTabSz="1828800">
              <a:defRPr b="1" sz="3200">
                <a:solidFill>
                  <a:srgbClr val="66A1B5"/>
                </a:solidFill>
                <a:latin typeface="Arial"/>
                <a:ea typeface="Arial"/>
                <a:cs typeface="Arial"/>
                <a:sym typeface="Arial"/>
              </a:defRPr>
            </a:pPr>
            <a:r>
              <a:t>Base: All respondents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30_BasicColor">
  <a:themeElements>
    <a:clrScheme name="30_BasicColor">
      <a:dk1>
        <a:srgbClr val="000000"/>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100000"/>
          </a:lnSpc>
          <a:spcBef>
            <a:spcPts val="0"/>
          </a:spcBef>
          <a:spcAft>
            <a:spcPts val="0"/>
          </a:spcAft>
          <a:buClrTx/>
          <a:buSzTx/>
          <a:buFontTx/>
          <a:buNone/>
          <a:tabLst/>
          <a:defRPr b="0" baseline="0" cap="none" i="0" spc="0" strike="noStrike" sz="44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